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59" r:id="rId2"/>
  </p:sldMasterIdLst>
  <p:notesMasterIdLst>
    <p:notesMasterId r:id="rId51"/>
  </p:notesMasterIdLst>
  <p:sldIdLst>
    <p:sldId id="257" r:id="rId3"/>
    <p:sldId id="323" r:id="rId4"/>
    <p:sldId id="468" r:id="rId5"/>
    <p:sldId id="469" r:id="rId6"/>
    <p:sldId id="259" r:id="rId7"/>
    <p:sldId id="500" r:id="rId8"/>
    <p:sldId id="306" r:id="rId9"/>
    <p:sldId id="258" r:id="rId10"/>
    <p:sldId id="435" r:id="rId11"/>
    <p:sldId id="436" r:id="rId12"/>
    <p:sldId id="324" r:id="rId13"/>
    <p:sldId id="501" r:id="rId14"/>
    <p:sldId id="502" r:id="rId15"/>
    <p:sldId id="499" r:id="rId16"/>
    <p:sldId id="498" r:id="rId17"/>
    <p:sldId id="271" r:id="rId18"/>
    <p:sldId id="325" r:id="rId19"/>
    <p:sldId id="467" r:id="rId20"/>
    <p:sldId id="326" r:id="rId21"/>
    <p:sldId id="328" r:id="rId22"/>
    <p:sldId id="329" r:id="rId23"/>
    <p:sldId id="503" r:id="rId24"/>
    <p:sldId id="504" r:id="rId25"/>
    <p:sldId id="472" r:id="rId26"/>
    <p:sldId id="473" r:id="rId27"/>
    <p:sldId id="474" r:id="rId28"/>
    <p:sldId id="475" r:id="rId29"/>
    <p:sldId id="476" r:id="rId30"/>
    <p:sldId id="477" r:id="rId31"/>
    <p:sldId id="478" r:id="rId32"/>
    <p:sldId id="479" r:id="rId33"/>
    <p:sldId id="480" r:id="rId34"/>
    <p:sldId id="481" r:id="rId35"/>
    <p:sldId id="482" r:id="rId36"/>
    <p:sldId id="483" r:id="rId37"/>
    <p:sldId id="484" r:id="rId38"/>
    <p:sldId id="485" r:id="rId39"/>
    <p:sldId id="489" r:id="rId40"/>
    <p:sldId id="492" r:id="rId41"/>
    <p:sldId id="491" r:id="rId42"/>
    <p:sldId id="415" r:id="rId43"/>
    <p:sldId id="394" r:id="rId44"/>
    <p:sldId id="389" r:id="rId45"/>
    <p:sldId id="429" r:id="rId46"/>
    <p:sldId id="493" r:id="rId47"/>
    <p:sldId id="401" r:id="rId48"/>
    <p:sldId id="494" r:id="rId49"/>
    <p:sldId id="505"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85470" autoAdjust="0"/>
  </p:normalViewPr>
  <p:slideViewPr>
    <p:cSldViewPr>
      <p:cViewPr varScale="1">
        <p:scale>
          <a:sx n="100" d="100"/>
          <a:sy n="100" d="100"/>
        </p:scale>
        <p:origin x="-193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2376" y="-59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3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1A6FB72-FD93-4D4F-83CB-0AC5716105D9}" type="slidenum">
              <a:rPr lang="en-US"/>
              <a:pPr>
                <a:defRPr/>
              </a:pPr>
              <a:t>‹#›</a:t>
            </a:fld>
            <a:endParaRPr lang="en-US"/>
          </a:p>
        </p:txBody>
      </p:sp>
    </p:spTree>
    <p:extLst>
      <p:ext uri="{BB962C8B-B14F-4D97-AF65-F5344CB8AC3E}">
        <p14:creationId xmlns:p14="http://schemas.microsoft.com/office/powerpoint/2010/main" val="18609140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BF6FDC4-20A2-4103-8580-FD64BF08EE31}" type="slidenum">
              <a:rPr lang="en-US" smtClean="0">
                <a:latin typeface="Arial" charset="0"/>
              </a:rPr>
              <a:pPr/>
              <a:t>1</a:t>
            </a:fld>
            <a:endParaRPr lang="en-US" smtClean="0">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47281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fld id="{3487B9BE-B286-44D3-9E18-E9AD7FF9BA78}" type="slidenum">
              <a:rPr lang="en-US" sz="1200">
                <a:latin typeface="Arial" charset="0"/>
              </a:rPr>
              <a:pPr algn="r"/>
              <a:t>13</a:t>
            </a:fld>
            <a:endParaRPr lang="en-US" sz="1200">
              <a:latin typeface="Arial"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35BC5766-FD58-455D-B00F-0DBED29F1C18}" type="slidenum">
              <a:rPr lang="en-US" smtClean="0">
                <a:latin typeface="Arial" charset="0"/>
              </a:rPr>
              <a:pPr/>
              <a:t>16</a:t>
            </a:fld>
            <a:endParaRPr lang="en-US" smtClean="0">
              <a:latin typeface="Arial"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7107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fld id="{A875EC15-E1FC-4B99-AC24-FB840FD86F42}" type="slidenum">
              <a:rPr lang="en-US" sz="1200">
                <a:latin typeface="Arial" charset="0"/>
              </a:rPr>
              <a:pPr algn="r"/>
              <a:t>17</a:t>
            </a:fld>
            <a:endParaRPr lang="en-US" sz="1200">
              <a:latin typeface="Arial"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92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A6FB72-FD93-4D4F-83CB-0AC5716105D9}" type="slidenum">
              <a:rPr lang="en-US" smtClean="0"/>
              <a:pPr>
                <a:defRPr/>
              </a:pPr>
              <a:t>18</a:t>
            </a:fld>
            <a:endParaRPr lang="en-US"/>
          </a:p>
        </p:txBody>
      </p:sp>
    </p:spTree>
    <p:extLst>
      <p:ext uri="{BB962C8B-B14F-4D97-AF65-F5344CB8AC3E}">
        <p14:creationId xmlns:p14="http://schemas.microsoft.com/office/powerpoint/2010/main" val="172632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fld id="{AC59B077-9BF3-414B-9C57-2B8A4ABB5FBC}" type="slidenum">
              <a:rPr lang="en-US" sz="1200">
                <a:latin typeface="Arial" charset="0"/>
              </a:rPr>
              <a:pPr algn="r"/>
              <a:t>19</a:t>
            </a:fld>
            <a:endParaRPr lang="en-US" sz="1200">
              <a:latin typeface="Arial"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18515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fld id="{547718D2-42B9-46DA-8EA7-1DD0693D49ED}" type="slidenum">
              <a:rPr lang="en-US" sz="1200">
                <a:latin typeface="Arial" charset="0"/>
              </a:rPr>
              <a:pPr algn="r"/>
              <a:t>20</a:t>
            </a:fld>
            <a:endParaRPr lang="en-US" sz="1200">
              <a:latin typeface="Arial"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72967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fld id="{994DD07E-90AB-432B-91E0-397A3829E77B}" type="slidenum">
              <a:rPr lang="en-US" sz="1200">
                <a:latin typeface="Arial" charset="0"/>
              </a:rPr>
              <a:pPr algn="r"/>
              <a:t>21</a:t>
            </a:fld>
            <a:endParaRPr lang="en-US" sz="1200">
              <a:latin typeface="Arial"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87111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fld id="{3487B9BE-B286-44D3-9E18-E9AD7FF9BA78}" type="slidenum">
              <a:rPr lang="en-US" sz="1200">
                <a:latin typeface="Arial" charset="0"/>
              </a:rPr>
              <a:pPr algn="r"/>
              <a:t>22</a:t>
            </a:fld>
            <a:endParaRPr lang="en-US" sz="1200">
              <a:latin typeface="Arial"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1716825-941A-4E3E-8D73-CB95E93A4D09}" type="slidenum">
              <a:rPr lang="en-US" smtClean="0">
                <a:latin typeface="Arial" charset="0"/>
              </a:rPr>
              <a:pPr/>
              <a:t>23</a:t>
            </a:fld>
            <a:endParaRPr lang="en-US" smtClean="0">
              <a:latin typeface="Aria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1716825-941A-4E3E-8D73-CB95E93A4D09}" type="slidenum">
              <a:rPr lang="en-US" smtClean="0">
                <a:latin typeface="Arial" charset="0"/>
              </a:rPr>
              <a:pPr/>
              <a:t>24</a:t>
            </a:fld>
            <a:endParaRPr lang="en-US" smtClean="0">
              <a:latin typeface="Aria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82401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C4FD167-C7BA-4B58-A0B8-E81FA12A07F4}" type="slidenum">
              <a:rPr lang="en-US" smtClean="0">
                <a:latin typeface="Arial" charset="0"/>
              </a:rPr>
              <a:pPr/>
              <a:t>4</a:t>
            </a:fld>
            <a:endParaRPr lang="en-US" smtClean="0">
              <a:latin typeface="Arial"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7840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2249C20-E388-4ADD-84A6-D1ED8EF7E0E8}" type="slidenum">
              <a:rPr lang="en-US" smtClean="0">
                <a:latin typeface="Arial" charset="0"/>
              </a:rPr>
              <a:pPr/>
              <a:t>25</a:t>
            </a:fld>
            <a:endParaRPr lang="en-US" smtClean="0">
              <a:latin typeface="Arial"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489663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D44F62F-A645-48B3-8889-7C81DEEBB1D4}" type="slidenum">
              <a:rPr lang="en-US" smtClean="0">
                <a:latin typeface="Arial" charset="0"/>
              </a:rPr>
              <a:pPr/>
              <a:t>26</a:t>
            </a:fld>
            <a:endParaRPr lang="en-US" smtClean="0">
              <a:latin typeface="Arial"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4054124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14A0E9F-29F5-4738-B592-BAAD5336CAD3}" type="slidenum">
              <a:rPr lang="en-US" smtClean="0">
                <a:latin typeface="Arial" charset="0"/>
              </a:rPr>
              <a:pPr/>
              <a:t>27</a:t>
            </a:fld>
            <a:endParaRPr lang="en-US" smtClean="0">
              <a:latin typeface="Arial"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1287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B95616E6-163B-4435-B64D-9B740198487D}" type="slidenum">
              <a:rPr lang="en-US" smtClean="0">
                <a:latin typeface="Arial" charset="0"/>
              </a:rPr>
              <a:pPr/>
              <a:t>28</a:t>
            </a:fld>
            <a:endParaRPr lang="en-US" smtClean="0">
              <a:latin typeface="Arial"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81026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27D8F61-D38B-45D6-A68D-EDDF17E3455F}" type="slidenum">
              <a:rPr lang="en-US" smtClean="0">
                <a:latin typeface="Arial" charset="0"/>
              </a:rPr>
              <a:pPr/>
              <a:t>29</a:t>
            </a:fld>
            <a:endParaRPr lang="en-US" smtClean="0">
              <a:latin typeface="Arial"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03718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9CF7834-DFA0-49E5-82B8-924F6964DD7E}" type="slidenum">
              <a:rPr lang="en-US" smtClean="0">
                <a:latin typeface="Arial" charset="0"/>
              </a:rPr>
              <a:pPr/>
              <a:t>30</a:t>
            </a:fld>
            <a:endParaRPr lang="en-US"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8239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38BBF89-348F-42F4-A177-9E800C53808C}" type="slidenum">
              <a:rPr lang="en-US" smtClean="0">
                <a:latin typeface="Arial" charset="0"/>
              </a:rPr>
              <a:pPr/>
              <a:t>31</a:t>
            </a:fld>
            <a:endParaRPr lang="en-US" smtClean="0">
              <a:latin typeface="Arial"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89135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42F0C33-0FDC-4701-8D1B-02C4AD67BD6B}" type="slidenum">
              <a:rPr lang="en-US" smtClean="0">
                <a:latin typeface="Arial" charset="0"/>
              </a:rPr>
              <a:pPr/>
              <a:t>32</a:t>
            </a:fld>
            <a:endParaRPr lang="en-US"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69189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9F35CF7-7A97-45DB-BAF9-042764099A98}" type="slidenum">
              <a:rPr lang="en-US" smtClean="0">
                <a:latin typeface="Arial" charset="0"/>
              </a:rPr>
              <a:pPr/>
              <a:t>33</a:t>
            </a:fld>
            <a:endParaRPr lang="en-US" smtClean="0">
              <a:latin typeface="Arial"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674475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0D4417B-4954-4747-9EC9-F744C1F663F0}" type="slidenum">
              <a:rPr lang="en-US" smtClean="0">
                <a:latin typeface="Arial" charset="0"/>
              </a:rPr>
              <a:pPr/>
              <a:t>34</a:t>
            </a:fld>
            <a:endParaRPr lang="en-US" smtClean="0">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00462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01F57F21-9624-41AE-AE5C-72109C07BDED}" type="slidenum">
              <a:rPr lang="en-US" smtClean="0">
                <a:latin typeface="Arial" charset="0"/>
              </a:rPr>
              <a:pPr/>
              <a:t>5</a:t>
            </a:fld>
            <a:endParaRPr lang="en-US" smtClean="0">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97153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29C91A1F-87F3-4117-8675-798B1FEAAF32}" type="slidenum">
              <a:rPr lang="en-US" smtClean="0">
                <a:latin typeface="Arial" charset="0"/>
              </a:rPr>
              <a:pPr/>
              <a:t>35</a:t>
            </a:fld>
            <a:endParaRPr lang="en-US" smtClean="0">
              <a:latin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4986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059A9C9B-59E8-4945-ACF9-28394C6A1ABB}" type="slidenum">
              <a:rPr lang="en-US" smtClean="0">
                <a:latin typeface="Arial" charset="0"/>
              </a:rPr>
              <a:pPr/>
              <a:t>36</a:t>
            </a:fld>
            <a:endParaRPr lang="en-US" smtClean="0">
              <a:latin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02415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9FF6354-17AE-4691-A0DF-6E11B4EC31EC}" type="slidenum">
              <a:rPr lang="en-US" smtClean="0">
                <a:latin typeface="Arial" charset="0"/>
              </a:rPr>
              <a:pPr/>
              <a:t>37</a:t>
            </a:fld>
            <a:endParaRPr lang="en-US" smtClean="0">
              <a:latin typeface="Arial"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19453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1716825-941A-4E3E-8D73-CB95E93A4D09}" type="slidenum">
              <a:rPr lang="en-US" smtClean="0">
                <a:latin typeface="Arial" charset="0"/>
              </a:rPr>
              <a:pPr/>
              <a:t>38</a:t>
            </a:fld>
            <a:endParaRPr lang="en-US" smtClean="0">
              <a:latin typeface="Aria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3746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1716825-941A-4E3E-8D73-CB95E93A4D09}" type="slidenum">
              <a:rPr lang="en-US" smtClean="0">
                <a:latin typeface="Arial" charset="0"/>
              </a:rPr>
              <a:pPr/>
              <a:t>45</a:t>
            </a:fld>
            <a:endParaRPr lang="en-US" smtClean="0">
              <a:latin typeface="Aria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12286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BF6FDC4-20A2-4103-8580-FD64BF08EE31}" type="slidenum">
              <a:rPr lang="en-US" smtClean="0">
                <a:latin typeface="Arial" charset="0"/>
              </a:rPr>
              <a:pPr/>
              <a:t>48</a:t>
            </a:fld>
            <a:endParaRPr lang="en-US" smtClean="0">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4728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01F57F21-9624-41AE-AE5C-72109C07BDED}" type="slidenum">
              <a:rPr lang="en-US" smtClean="0">
                <a:latin typeface="Arial" charset="0"/>
              </a:rPr>
              <a:pPr/>
              <a:t>6</a:t>
            </a:fld>
            <a:endParaRPr lang="en-US" smtClean="0">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9535803-304F-4865-8020-A4383A7F58C0}" type="slidenum">
              <a:rPr lang="en-US" smtClean="0">
                <a:latin typeface="Arial" charset="0"/>
              </a:rPr>
              <a:pPr/>
              <a:t>8</a:t>
            </a:fld>
            <a:endParaRPr lang="en-US" smtClean="0">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05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E986B74-8EE3-4524-8EF0-B5AC61889FB1}" type="slidenum">
              <a:rPr lang="en-US" smtClean="0">
                <a:latin typeface="Arial" charset="0"/>
              </a:rPr>
              <a:pPr/>
              <a:t>9</a:t>
            </a:fld>
            <a:endParaRPr lang="en-US" smtClean="0">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99570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F9E1BDC-769C-45E1-AF58-F7FFA1340CB9}" type="slidenum">
              <a:rPr lang="en-US" smtClean="0">
                <a:latin typeface="Arial" charset="0"/>
              </a:rPr>
              <a:pPr/>
              <a:t>10</a:t>
            </a:fld>
            <a:endParaRPr lang="en-US" smtClean="0">
              <a:latin typeface="Arial"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1724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ADB7844-49CD-4F8A-8997-498799B6C897}" type="slidenum">
              <a:rPr lang="en-US" smtClean="0">
                <a:latin typeface="Arial" charset="0"/>
              </a:rPr>
              <a:pPr/>
              <a:t>11</a:t>
            </a:fld>
            <a:endParaRPr lang="en-US" smtClean="0">
              <a:latin typeface="Arial"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4791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fld id="{3487B9BE-B286-44D3-9E18-E9AD7FF9BA78}" type="slidenum">
              <a:rPr lang="en-US" sz="1200">
                <a:latin typeface="Arial" charset="0"/>
              </a:rPr>
              <a:pPr algn="r"/>
              <a:t>12</a:t>
            </a:fld>
            <a:endParaRPr lang="en-US" sz="1200">
              <a:latin typeface="Arial"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847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847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B70781AD-E78A-41BE-9009-874B755EFAA5}" type="slidenum">
              <a:rPr lang="en-US"/>
              <a:pPr>
                <a:defRPr/>
              </a:pPr>
              <a:t>‹#›</a:t>
            </a:fld>
            <a:endParaRPr lang="en-US"/>
          </a:p>
        </p:txBody>
      </p:sp>
    </p:spTree>
    <p:extLst>
      <p:ext uri="{BB962C8B-B14F-4D97-AF65-F5344CB8AC3E}">
        <p14:creationId xmlns:p14="http://schemas.microsoft.com/office/powerpoint/2010/main" val="678026694"/>
      </p:ext>
    </p:extLst>
  </p:cSld>
  <p:clrMapOvr>
    <a:masterClrMapping/>
  </p:clrMapOvr>
  <p:transition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CAB8CDB-EB83-4014-938F-AAE4DCB48349}" type="slidenum">
              <a:rPr lang="en-US"/>
              <a:pPr>
                <a:defRPr/>
              </a:pPr>
              <a:t>‹#›</a:t>
            </a:fld>
            <a:endParaRPr lang="en-US"/>
          </a:p>
        </p:txBody>
      </p:sp>
    </p:spTree>
    <p:extLst>
      <p:ext uri="{BB962C8B-B14F-4D97-AF65-F5344CB8AC3E}">
        <p14:creationId xmlns:p14="http://schemas.microsoft.com/office/powerpoint/2010/main" val="4188603964"/>
      </p:ext>
    </p:extLst>
  </p:cSld>
  <p:clrMapOvr>
    <a:masterClrMapping/>
  </p:clrMapOvr>
  <p:transition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C8580DF-1D9A-43E4-AFAB-6C2105404629}" type="slidenum">
              <a:rPr lang="en-US"/>
              <a:pPr>
                <a:defRPr/>
              </a:pPr>
              <a:t>‹#›</a:t>
            </a:fld>
            <a:endParaRPr lang="en-US"/>
          </a:p>
        </p:txBody>
      </p:sp>
    </p:spTree>
    <p:extLst>
      <p:ext uri="{BB962C8B-B14F-4D97-AF65-F5344CB8AC3E}">
        <p14:creationId xmlns:p14="http://schemas.microsoft.com/office/powerpoint/2010/main" val="3575710727"/>
      </p:ext>
    </p:extLst>
  </p:cSld>
  <p:clrMapOvr>
    <a:masterClrMapping/>
  </p:clrMapOvr>
  <p:transition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337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21F36E-EF0E-4EF6-8C20-10EBA811C5AC}" type="slidenum">
              <a:rPr lang="en-US"/>
              <a:pPr>
                <a:defRPr/>
              </a:pPr>
              <a:t>‹#›</a:t>
            </a:fld>
            <a:endParaRPr lang="en-US"/>
          </a:p>
        </p:txBody>
      </p:sp>
    </p:spTree>
    <p:extLst>
      <p:ext uri="{BB962C8B-B14F-4D97-AF65-F5344CB8AC3E}">
        <p14:creationId xmlns:p14="http://schemas.microsoft.com/office/powerpoint/2010/main" val="2592972455"/>
      </p:ext>
    </p:extLst>
  </p:cSld>
  <p:clrMapOvr>
    <a:masterClrMapping/>
  </p:clrMapOvr>
  <p:transition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779377-030D-425B-AA81-47FE6D0884B7}" type="slidenum">
              <a:rPr lang="en-US"/>
              <a:pPr>
                <a:defRPr/>
              </a:pPr>
              <a:t>‹#›</a:t>
            </a:fld>
            <a:endParaRPr lang="en-US"/>
          </a:p>
        </p:txBody>
      </p:sp>
    </p:spTree>
    <p:extLst>
      <p:ext uri="{BB962C8B-B14F-4D97-AF65-F5344CB8AC3E}">
        <p14:creationId xmlns:p14="http://schemas.microsoft.com/office/powerpoint/2010/main" val="1804044494"/>
      </p:ext>
    </p:extLst>
  </p:cSld>
  <p:clrMapOvr>
    <a:masterClrMapping/>
  </p:clrMapOvr>
  <p:transition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51E5B-F620-47B4-A7C2-7AF67F1AC908}" type="slidenum">
              <a:rPr lang="en-US"/>
              <a:pPr>
                <a:defRPr/>
              </a:pPr>
              <a:t>‹#›</a:t>
            </a:fld>
            <a:endParaRPr lang="en-US"/>
          </a:p>
        </p:txBody>
      </p:sp>
    </p:spTree>
    <p:extLst>
      <p:ext uri="{BB962C8B-B14F-4D97-AF65-F5344CB8AC3E}">
        <p14:creationId xmlns:p14="http://schemas.microsoft.com/office/powerpoint/2010/main" val="2435228801"/>
      </p:ext>
    </p:extLst>
  </p:cSld>
  <p:clrMapOvr>
    <a:masterClrMapping/>
  </p:clrMapOvr>
  <p:transition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690E58-5DAC-4169-BBC9-C8D9D1D054E8}" type="slidenum">
              <a:rPr lang="en-US"/>
              <a:pPr>
                <a:defRPr/>
              </a:pPr>
              <a:t>‹#›</a:t>
            </a:fld>
            <a:endParaRPr lang="en-US"/>
          </a:p>
        </p:txBody>
      </p:sp>
    </p:spTree>
    <p:extLst>
      <p:ext uri="{BB962C8B-B14F-4D97-AF65-F5344CB8AC3E}">
        <p14:creationId xmlns:p14="http://schemas.microsoft.com/office/powerpoint/2010/main" val="3961878675"/>
      </p:ext>
    </p:extLst>
  </p:cSld>
  <p:clrMapOvr>
    <a:masterClrMapping/>
  </p:clrMapOvr>
  <p:transition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2D481E-F568-476A-9882-7D5EB575F268}" type="slidenum">
              <a:rPr lang="en-US"/>
              <a:pPr>
                <a:defRPr/>
              </a:pPr>
              <a:t>‹#›</a:t>
            </a:fld>
            <a:endParaRPr lang="en-US"/>
          </a:p>
        </p:txBody>
      </p:sp>
    </p:spTree>
    <p:extLst>
      <p:ext uri="{BB962C8B-B14F-4D97-AF65-F5344CB8AC3E}">
        <p14:creationId xmlns:p14="http://schemas.microsoft.com/office/powerpoint/2010/main" val="2093787511"/>
      </p:ext>
    </p:extLst>
  </p:cSld>
  <p:clrMapOvr>
    <a:masterClrMapping/>
  </p:clrMapOvr>
  <p:transition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346DCD-1A4F-48C6-AF3B-0F997711332B}" type="slidenum">
              <a:rPr lang="en-US"/>
              <a:pPr>
                <a:defRPr/>
              </a:pPr>
              <a:t>‹#›</a:t>
            </a:fld>
            <a:endParaRPr lang="en-US"/>
          </a:p>
        </p:txBody>
      </p:sp>
    </p:spTree>
    <p:extLst>
      <p:ext uri="{BB962C8B-B14F-4D97-AF65-F5344CB8AC3E}">
        <p14:creationId xmlns:p14="http://schemas.microsoft.com/office/powerpoint/2010/main" val="1425748910"/>
      </p:ext>
    </p:extLst>
  </p:cSld>
  <p:clrMapOvr>
    <a:masterClrMapping/>
  </p:clrMapOvr>
  <p:transition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7EF071-13E4-4B69-A8F0-95B96D5E8275}" type="slidenum">
              <a:rPr lang="en-US"/>
              <a:pPr>
                <a:defRPr/>
              </a:pPr>
              <a:t>‹#›</a:t>
            </a:fld>
            <a:endParaRPr lang="en-US"/>
          </a:p>
        </p:txBody>
      </p:sp>
    </p:spTree>
    <p:extLst>
      <p:ext uri="{BB962C8B-B14F-4D97-AF65-F5344CB8AC3E}">
        <p14:creationId xmlns:p14="http://schemas.microsoft.com/office/powerpoint/2010/main" val="3562408657"/>
      </p:ext>
    </p:extLst>
  </p:cSld>
  <p:clrMapOvr>
    <a:masterClrMapping/>
  </p:clrMapOvr>
  <p:transition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3A3733-9D86-40C1-9C98-56AA68F7AC86}" type="slidenum">
              <a:rPr lang="en-US"/>
              <a:pPr>
                <a:defRPr/>
              </a:pPr>
              <a:t>‹#›</a:t>
            </a:fld>
            <a:endParaRPr lang="en-US"/>
          </a:p>
        </p:txBody>
      </p:sp>
    </p:spTree>
    <p:extLst>
      <p:ext uri="{BB962C8B-B14F-4D97-AF65-F5344CB8AC3E}">
        <p14:creationId xmlns:p14="http://schemas.microsoft.com/office/powerpoint/2010/main" val="4102416255"/>
      </p:ext>
    </p:extLst>
  </p:cSld>
  <p:clrMapOvr>
    <a:masterClrMapping/>
  </p:clrMapOvr>
  <p:transition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842EB08-1943-43B7-A949-EE09AC257FD7}" type="slidenum">
              <a:rPr lang="en-US"/>
              <a:pPr>
                <a:defRPr/>
              </a:pPr>
              <a:t>‹#›</a:t>
            </a:fld>
            <a:endParaRPr lang="en-US"/>
          </a:p>
        </p:txBody>
      </p:sp>
    </p:spTree>
    <p:extLst>
      <p:ext uri="{BB962C8B-B14F-4D97-AF65-F5344CB8AC3E}">
        <p14:creationId xmlns:p14="http://schemas.microsoft.com/office/powerpoint/2010/main" val="3894046159"/>
      </p:ext>
    </p:extLst>
  </p:cSld>
  <p:clrMapOvr>
    <a:masterClrMapping/>
  </p:clrMapOvr>
  <p:transition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987B6-A7AD-453F-AA89-E09F171BAC3A}" type="slidenum">
              <a:rPr lang="en-US"/>
              <a:pPr>
                <a:defRPr/>
              </a:pPr>
              <a:t>‹#›</a:t>
            </a:fld>
            <a:endParaRPr lang="en-US"/>
          </a:p>
        </p:txBody>
      </p:sp>
    </p:spTree>
    <p:extLst>
      <p:ext uri="{BB962C8B-B14F-4D97-AF65-F5344CB8AC3E}">
        <p14:creationId xmlns:p14="http://schemas.microsoft.com/office/powerpoint/2010/main" val="2762278127"/>
      </p:ext>
    </p:extLst>
  </p:cSld>
  <p:clrMapOvr>
    <a:masterClrMapping/>
  </p:clrMapOvr>
  <p:transition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AD4E93-F004-4382-B9B7-58D5A3350008}" type="slidenum">
              <a:rPr lang="en-US"/>
              <a:pPr>
                <a:defRPr/>
              </a:pPr>
              <a:t>‹#›</a:t>
            </a:fld>
            <a:endParaRPr lang="en-US"/>
          </a:p>
        </p:txBody>
      </p:sp>
    </p:spTree>
    <p:extLst>
      <p:ext uri="{BB962C8B-B14F-4D97-AF65-F5344CB8AC3E}">
        <p14:creationId xmlns:p14="http://schemas.microsoft.com/office/powerpoint/2010/main" val="2358086067"/>
      </p:ext>
    </p:extLst>
  </p:cSld>
  <p:clrMapOvr>
    <a:masterClrMapping/>
  </p:clrMapOvr>
  <p:transition advTm="3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4380F5-4420-4BA7-A678-35A0205B1EDA}" type="slidenum">
              <a:rPr lang="en-US"/>
              <a:pPr>
                <a:defRPr/>
              </a:pPr>
              <a:t>‹#›</a:t>
            </a:fld>
            <a:endParaRPr lang="en-US"/>
          </a:p>
        </p:txBody>
      </p:sp>
    </p:spTree>
    <p:extLst>
      <p:ext uri="{BB962C8B-B14F-4D97-AF65-F5344CB8AC3E}">
        <p14:creationId xmlns:p14="http://schemas.microsoft.com/office/powerpoint/2010/main" val="2635583648"/>
      </p:ext>
    </p:extLst>
  </p:cSld>
  <p:clrMapOvr>
    <a:masterClrMapping/>
  </p:clrMapOvr>
  <p:transition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BD36D50-6A10-46DC-BCA7-6ECC2D2EE191}" type="slidenum">
              <a:rPr lang="en-US"/>
              <a:pPr>
                <a:defRPr/>
              </a:pPr>
              <a:t>‹#›</a:t>
            </a:fld>
            <a:endParaRPr lang="en-US"/>
          </a:p>
        </p:txBody>
      </p:sp>
    </p:spTree>
    <p:extLst>
      <p:ext uri="{BB962C8B-B14F-4D97-AF65-F5344CB8AC3E}">
        <p14:creationId xmlns:p14="http://schemas.microsoft.com/office/powerpoint/2010/main" val="785054266"/>
      </p:ext>
    </p:extLst>
  </p:cSld>
  <p:clrMapOvr>
    <a:masterClrMapping/>
  </p:clrMapOvr>
  <p:transition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4EAB8D1-D4BA-4610-9DD3-925CA9FA568A}" type="slidenum">
              <a:rPr lang="en-US"/>
              <a:pPr>
                <a:defRPr/>
              </a:pPr>
              <a:t>‹#›</a:t>
            </a:fld>
            <a:endParaRPr lang="en-US"/>
          </a:p>
        </p:txBody>
      </p:sp>
    </p:spTree>
    <p:extLst>
      <p:ext uri="{BB962C8B-B14F-4D97-AF65-F5344CB8AC3E}">
        <p14:creationId xmlns:p14="http://schemas.microsoft.com/office/powerpoint/2010/main" val="4200087616"/>
      </p:ext>
    </p:extLst>
  </p:cSld>
  <p:clrMapOvr>
    <a:masterClrMapping/>
  </p:clrMapOvr>
  <p:transition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45448B21-6FFE-4CDF-B8FC-34B521DB91E0}" type="slidenum">
              <a:rPr lang="en-US"/>
              <a:pPr>
                <a:defRPr/>
              </a:pPr>
              <a:t>‹#›</a:t>
            </a:fld>
            <a:endParaRPr lang="en-US"/>
          </a:p>
        </p:txBody>
      </p:sp>
    </p:spTree>
    <p:extLst>
      <p:ext uri="{BB962C8B-B14F-4D97-AF65-F5344CB8AC3E}">
        <p14:creationId xmlns:p14="http://schemas.microsoft.com/office/powerpoint/2010/main" val="3478737450"/>
      </p:ext>
    </p:extLst>
  </p:cSld>
  <p:clrMapOvr>
    <a:masterClrMapping/>
  </p:clrMapOvr>
  <p:transition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094FDFAD-4130-48C8-9C97-E3FF682861CB}" type="slidenum">
              <a:rPr lang="en-US"/>
              <a:pPr>
                <a:defRPr/>
              </a:pPr>
              <a:t>‹#›</a:t>
            </a:fld>
            <a:endParaRPr lang="en-US"/>
          </a:p>
        </p:txBody>
      </p:sp>
    </p:spTree>
    <p:extLst>
      <p:ext uri="{BB962C8B-B14F-4D97-AF65-F5344CB8AC3E}">
        <p14:creationId xmlns:p14="http://schemas.microsoft.com/office/powerpoint/2010/main" val="3751942112"/>
      </p:ext>
    </p:extLst>
  </p:cSld>
  <p:clrMapOvr>
    <a:masterClrMapping/>
  </p:clrMapOvr>
  <p:transition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E462CD29-45C8-47D2-9459-86DDD5C9F3AC}" type="slidenum">
              <a:rPr lang="en-US"/>
              <a:pPr>
                <a:defRPr/>
              </a:pPr>
              <a:t>‹#›</a:t>
            </a:fld>
            <a:endParaRPr lang="en-US"/>
          </a:p>
        </p:txBody>
      </p:sp>
    </p:spTree>
    <p:extLst>
      <p:ext uri="{BB962C8B-B14F-4D97-AF65-F5344CB8AC3E}">
        <p14:creationId xmlns:p14="http://schemas.microsoft.com/office/powerpoint/2010/main" val="145445855"/>
      </p:ext>
    </p:extLst>
  </p:cSld>
  <p:clrMapOvr>
    <a:masterClrMapping/>
  </p:clrMapOvr>
  <p:transition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70F7AEE-5A34-4117-B453-98D900F00744}" type="slidenum">
              <a:rPr lang="en-US"/>
              <a:pPr>
                <a:defRPr/>
              </a:pPr>
              <a:t>‹#›</a:t>
            </a:fld>
            <a:endParaRPr lang="en-US"/>
          </a:p>
        </p:txBody>
      </p:sp>
    </p:spTree>
    <p:extLst>
      <p:ext uri="{BB962C8B-B14F-4D97-AF65-F5344CB8AC3E}">
        <p14:creationId xmlns:p14="http://schemas.microsoft.com/office/powerpoint/2010/main" val="2998593623"/>
      </p:ext>
    </p:extLst>
  </p:cSld>
  <p:clrMapOvr>
    <a:masterClrMapping/>
  </p:clrMapOvr>
  <p:transition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F3F7091-5D96-4550-BA17-DD33C9A5DD46}" type="slidenum">
              <a:rPr lang="en-US"/>
              <a:pPr>
                <a:defRPr/>
              </a:pPr>
              <a:t>‹#›</a:t>
            </a:fld>
            <a:endParaRPr lang="en-US"/>
          </a:p>
        </p:txBody>
      </p:sp>
    </p:spTree>
    <p:extLst>
      <p:ext uri="{BB962C8B-B14F-4D97-AF65-F5344CB8AC3E}">
        <p14:creationId xmlns:p14="http://schemas.microsoft.com/office/powerpoint/2010/main" val="1441427669"/>
      </p:ext>
    </p:extLst>
  </p:cSld>
  <p:clrMapOvr>
    <a:masterClrMapping/>
  </p:clrMapOvr>
  <p:transition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1741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741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741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1035" name="Group 6"/>
            <p:cNvGrpSpPr>
              <a:grpSpLocks/>
            </p:cNvGrpSpPr>
            <p:nvPr/>
          </p:nvGrpSpPr>
          <p:grpSpPr bwMode="auto">
            <a:xfrm>
              <a:off x="288" y="0"/>
              <a:ext cx="5098" cy="4316"/>
              <a:chOff x="288" y="0"/>
              <a:chExt cx="5098" cy="4316"/>
            </a:xfrm>
          </p:grpSpPr>
          <p:sp>
            <p:nvSpPr>
              <p:cNvPr id="1741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1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1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1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1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2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2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2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2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2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2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2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742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1742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742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743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743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743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743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743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743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43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743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743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1047" name="Group 31"/>
            <p:cNvGrpSpPr>
              <a:grpSpLocks/>
            </p:cNvGrpSpPr>
            <p:nvPr/>
          </p:nvGrpSpPr>
          <p:grpSpPr bwMode="auto">
            <a:xfrm>
              <a:off x="1" y="392"/>
              <a:ext cx="5758" cy="1571"/>
              <a:chOff x="1" y="392"/>
              <a:chExt cx="5758" cy="1571"/>
            </a:xfrm>
          </p:grpSpPr>
          <p:sp>
            <p:nvSpPr>
              <p:cNvPr id="1744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1744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1744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1744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1744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1744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1744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744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744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1744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1745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E38505C5-04A0-4829-B22A-E1038F2EE485}" type="slidenum">
              <a:rPr lang="en-US"/>
              <a:pPr>
                <a:defRPr/>
              </a:pPr>
              <a:t>‹#›</a:t>
            </a:fld>
            <a:endParaRPr lang="en-US"/>
          </a:p>
        </p:txBody>
      </p:sp>
      <p:sp>
        <p:nvSpPr>
          <p:cNvPr id="174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40"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ransition advTm="3000">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DF4E3F2B-5CB5-4C63-A317-91E0D9CF77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advTm="3000">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www.uacparts.com/"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mailto:uacsales@uacparts.com"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png"/><Relationship Id="rId4" Type="http://schemas.openxmlformats.org/officeDocument/2006/relationships/image" Target="../media/image16.jpeg"/><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2.png"/><Relationship Id="rId4" Type="http://schemas.openxmlformats.org/officeDocument/2006/relationships/image" Target="../media/image27.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56.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57.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hyperlink" Target="http://www.uacparts.com/"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mailto:uacsales@uacparts.com"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DCIM\104_PANA\P1040766.JPG"/>
          <p:cNvPicPr>
            <a:picLocks noChangeAspect="1" noChangeArrowheads="1"/>
          </p:cNvPicPr>
          <p:nvPr/>
        </p:nvPicPr>
        <p:blipFill>
          <a:blip r:embed="rId4" cstate="print">
            <a:lum bright="-2000"/>
          </a:blip>
          <a:srcRect/>
          <a:stretch>
            <a:fillRect/>
          </a:stretch>
        </p:blipFill>
        <p:spPr bwMode="auto">
          <a:xfrm>
            <a:off x="914400" y="2209800"/>
            <a:ext cx="7162800" cy="3200400"/>
          </a:xfrm>
          <a:prstGeom prst="ellipse">
            <a:avLst/>
          </a:prstGeom>
          <a:noFill/>
          <a:effectLst>
            <a:glow rad="63500">
              <a:schemeClr val="accent5">
                <a:satMod val="175000"/>
                <a:alpha val="40000"/>
              </a:schemeClr>
            </a:glow>
            <a:outerShdw blurRad="152400" dist="317500" dir="5400000" sx="90000" sy="-19000" rotWithShape="0">
              <a:schemeClr val="bg2">
                <a:lumMod val="50000"/>
                <a:alpha val="15000"/>
              </a:schemeClr>
            </a:outerShdw>
          </a:effectLst>
        </p:spPr>
      </p:pic>
      <p:sp>
        <p:nvSpPr>
          <p:cNvPr id="5123" name="Rectangle 4"/>
          <p:cNvSpPr>
            <a:spLocks noGrp="1" noChangeArrowheads="1"/>
          </p:cNvSpPr>
          <p:nvPr>
            <p:ph type="title"/>
          </p:nvPr>
        </p:nvSpPr>
        <p:spPr>
          <a:xfrm>
            <a:off x="-228600" y="990600"/>
            <a:ext cx="9601200" cy="1447800"/>
          </a:xfrm>
        </p:spPr>
        <p:txBody>
          <a:bodyPr/>
          <a:lstStyle/>
          <a:p>
            <a:pPr>
              <a:defRPr/>
            </a:pPr>
            <a:r>
              <a:rPr lang="en-US" sz="4800" b="1" i="1" dirty="0" smtClean="0">
                <a:solidFill>
                  <a:schemeClr val="tx1"/>
                </a:solidFill>
                <a:effectLst>
                  <a:outerShdw blurRad="38100" dist="38100" dir="2700000" algn="tl">
                    <a:srgbClr val="000000">
                      <a:alpha val="43137"/>
                    </a:srgbClr>
                  </a:outerShdw>
                </a:effectLst>
                <a:latin typeface="Arial" charset="0"/>
                <a:ea typeface="Times New Roman" pitchFamily="18" charset="0"/>
                <a:cs typeface="Arial" charset="0"/>
              </a:rPr>
              <a:t>Universal Air Conditioner, Inc. 26 Years of Excellence </a:t>
            </a:r>
            <a:r>
              <a:rPr lang="en-US" sz="4800" dirty="0" smtClean="0">
                <a:solidFill>
                  <a:schemeClr val="tx1"/>
                </a:solidFill>
                <a:effectLst>
                  <a:outerShdw blurRad="38100" dist="38100" dir="2700000" algn="tl">
                    <a:srgbClr val="000000">
                      <a:alpha val="43137"/>
                    </a:srgbClr>
                  </a:outerShdw>
                </a:effectLst>
                <a:latin typeface="Verdana" pitchFamily="34" charset="0"/>
                <a:ea typeface="Times New Roman" pitchFamily="18" charset="0"/>
                <a:cs typeface="Arial" charset="0"/>
              </a:rPr>
              <a:t/>
            </a:r>
            <a:br>
              <a:rPr lang="en-US" sz="4800" dirty="0" smtClean="0">
                <a:solidFill>
                  <a:schemeClr val="tx1"/>
                </a:solidFill>
                <a:effectLst>
                  <a:outerShdw blurRad="38100" dist="38100" dir="2700000" algn="tl">
                    <a:srgbClr val="000000">
                      <a:alpha val="43137"/>
                    </a:srgbClr>
                  </a:outerShdw>
                </a:effectLst>
                <a:latin typeface="Verdana" pitchFamily="34" charset="0"/>
                <a:ea typeface="Times New Roman" pitchFamily="18" charset="0"/>
                <a:cs typeface="Arial" charset="0"/>
              </a:rPr>
            </a:br>
            <a:r>
              <a:rPr lang="en-US" sz="4000" dirty="0" smtClean="0">
                <a:solidFill>
                  <a:schemeClr val="tx1"/>
                </a:solidFill>
                <a:effectLst>
                  <a:outerShdw blurRad="38100" dist="38100" dir="2700000" algn="tl">
                    <a:srgbClr val="000000">
                      <a:alpha val="43137"/>
                    </a:srgbClr>
                  </a:outerShdw>
                </a:effectLst>
                <a:ea typeface="Times New Roman" pitchFamily="18" charset="0"/>
                <a:cs typeface="Arial" charset="0"/>
              </a:rPr>
              <a:t/>
            </a:r>
            <a:br>
              <a:rPr lang="en-US" sz="4000" dirty="0" smtClean="0">
                <a:solidFill>
                  <a:schemeClr val="tx1"/>
                </a:solidFill>
                <a:effectLst>
                  <a:outerShdw blurRad="38100" dist="38100" dir="2700000" algn="tl">
                    <a:srgbClr val="000000">
                      <a:alpha val="43137"/>
                    </a:srgbClr>
                  </a:outerShdw>
                </a:effectLst>
                <a:ea typeface="Times New Roman" pitchFamily="18" charset="0"/>
                <a:cs typeface="Arial" charset="0"/>
              </a:rPr>
            </a:br>
            <a:endParaRPr lang="en-US" sz="4000" dirty="0" smtClean="0">
              <a:solidFill>
                <a:schemeClr val="tx1"/>
              </a:solidFill>
              <a:effectLst>
                <a:outerShdw blurRad="38100" dist="38100" dir="2700000" algn="tl">
                  <a:srgbClr val="000000">
                    <a:alpha val="43137"/>
                  </a:srgbClr>
                </a:outerShdw>
              </a:effectLst>
              <a:ea typeface="Times New Roman" pitchFamily="18" charset="0"/>
              <a:cs typeface="Arial" charset="0"/>
            </a:endParaRPr>
          </a:p>
        </p:txBody>
      </p:sp>
      <p:sp>
        <p:nvSpPr>
          <p:cNvPr id="4100" name="Text Box 5"/>
          <p:cNvSpPr txBox="1">
            <a:spLocks noChangeArrowheads="1"/>
          </p:cNvSpPr>
          <p:nvPr/>
        </p:nvSpPr>
        <p:spPr bwMode="auto">
          <a:xfrm>
            <a:off x="3124200" y="27432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n-US">
              <a:latin typeface="Arial" charset="0"/>
            </a:endParaRPr>
          </a:p>
        </p:txBody>
      </p:sp>
      <p:pic>
        <p:nvPicPr>
          <p:cNvPr id="2" name="Picture 9" descr="elipse LOGO"/>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38200" y="2133600"/>
            <a:ext cx="7391400" cy="3436938"/>
          </a:xfrm>
          <a:noFill/>
          <a:extLst>
            <a:ext uri="{909E8E84-426E-40DD-AFC4-6F175D3DCCD1}">
              <a14:hiddenFill xmlns:a14="http://schemas.microsoft.com/office/drawing/2010/main">
                <a:solidFill>
                  <a:srgbClr val="FFFFFF"/>
                </a:solidFill>
              </a14:hiddenFill>
            </a:ext>
          </a:extLst>
        </p:spPr>
      </p:pic>
      <p:sp>
        <p:nvSpPr>
          <p:cNvPr id="5126" name="Rectangle 6"/>
          <p:cNvSpPr>
            <a:spLocks noChangeArrowheads="1"/>
          </p:cNvSpPr>
          <p:nvPr/>
        </p:nvSpPr>
        <p:spPr bwMode="auto">
          <a:xfrm>
            <a:off x="6324600" y="5562600"/>
            <a:ext cx="2590800" cy="523875"/>
          </a:xfrm>
          <a:prstGeom prst="rect">
            <a:avLst/>
          </a:prstGeom>
          <a:noFill/>
          <a:ln w="9525">
            <a:noFill/>
            <a:miter lim="800000"/>
            <a:headEnd/>
            <a:tailEnd/>
          </a:ln>
        </p:spPr>
        <p:txBody>
          <a:bodyPr>
            <a:spAutoFit/>
          </a:bodyPr>
          <a:lstStyle/>
          <a:p>
            <a:pPr>
              <a:defRPr/>
            </a:pPr>
            <a:r>
              <a:rPr lang="en-US" sz="2800" b="1">
                <a:effectLst>
                  <a:outerShdw blurRad="38100" dist="38100" dir="2700000" algn="tl">
                    <a:srgbClr val="000000">
                      <a:alpha val="43137"/>
                    </a:srgbClr>
                  </a:outerShdw>
                </a:effectLst>
              </a:rPr>
              <a:t>Since 1988</a:t>
            </a:r>
            <a:endParaRPr lang="en-US" sz="2800">
              <a:effectLst>
                <a:outerShdw blurRad="38100" dist="38100" dir="2700000" algn="tl">
                  <a:srgbClr val="000000">
                    <a:alpha val="43137"/>
                  </a:srgbClr>
                </a:outerShdw>
              </a:effectLst>
            </a:endParaRPr>
          </a:p>
        </p:txBody>
      </p:sp>
      <p:sp>
        <p:nvSpPr>
          <p:cNvPr id="3" name="TextBox 2"/>
          <p:cNvSpPr txBox="1"/>
          <p:nvPr/>
        </p:nvSpPr>
        <p:spPr>
          <a:xfrm>
            <a:off x="0" y="5257800"/>
            <a:ext cx="5029200" cy="1815882"/>
          </a:xfrm>
          <a:prstGeom prst="rect">
            <a:avLst/>
          </a:prstGeom>
          <a:noFill/>
        </p:spPr>
        <p:txBody>
          <a:bodyPr wrap="square" rtlCol="0">
            <a:spAutoFit/>
          </a:bodyPr>
          <a:lstStyle/>
          <a:p>
            <a:r>
              <a:rPr lang="en-US" sz="1600" dirty="0" smtClean="0"/>
              <a:t>1441 Heritage Parkway</a:t>
            </a:r>
          </a:p>
          <a:p>
            <a:r>
              <a:rPr lang="en-US" sz="1600" dirty="0" smtClean="0"/>
              <a:t>Mansfield, TX 76063</a:t>
            </a:r>
          </a:p>
          <a:p>
            <a:r>
              <a:rPr lang="en-US" sz="1600" dirty="0" smtClean="0"/>
              <a:t>817-740-3900</a:t>
            </a:r>
          </a:p>
          <a:p>
            <a:r>
              <a:rPr lang="en-US" sz="1600" dirty="0" smtClean="0"/>
              <a:t>800-648-8648</a:t>
            </a:r>
          </a:p>
          <a:p>
            <a:r>
              <a:rPr lang="en-US" sz="1600" dirty="0" smtClean="0">
                <a:hlinkClick r:id="rId6"/>
              </a:rPr>
              <a:t>uacsales@uacparts.com</a:t>
            </a:r>
            <a:endParaRPr lang="en-US" sz="1600" dirty="0"/>
          </a:p>
          <a:p>
            <a:r>
              <a:rPr lang="en-US" sz="1600" dirty="0" smtClean="0">
                <a:hlinkClick r:id="rId7"/>
              </a:rPr>
              <a:t>www.uacparts.com</a:t>
            </a:r>
            <a:endParaRPr lang="en-US" sz="1600" dirty="0" smtClean="0"/>
          </a:p>
          <a:p>
            <a:endParaRPr lang="en-US" sz="1600" dirty="0"/>
          </a:p>
        </p:txBody>
      </p:sp>
    </p:spTree>
    <p:custDataLst>
      <p:tags r:id="rId1"/>
    </p:custDataLst>
  </p:cSld>
  <p:clrMapOvr>
    <a:masterClrMapping/>
  </p:clrMapOvr>
  <p:transition advTm="5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Text Box 15"/>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pic>
        <p:nvPicPr>
          <p:cNvPr id="9220"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971800"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Universal Air Conditioner, Inc.</a:t>
            </a:r>
          </a:p>
        </p:txBody>
      </p:sp>
      <p:graphicFrame>
        <p:nvGraphicFramePr>
          <p:cNvPr id="7" name="Table 6"/>
          <p:cNvGraphicFramePr>
            <a:graphicFrameLocks noGrp="1"/>
          </p:cNvGraphicFramePr>
          <p:nvPr>
            <p:extLst>
              <p:ext uri="{D42A27DB-BD31-4B8C-83A1-F6EECF244321}">
                <p14:modId xmlns:p14="http://schemas.microsoft.com/office/powerpoint/2010/main" val="2079594765"/>
              </p:ext>
            </p:extLst>
          </p:nvPr>
        </p:nvGraphicFramePr>
        <p:xfrm>
          <a:off x="410489" y="1676399"/>
          <a:ext cx="8551622" cy="4933218"/>
        </p:xfrm>
        <a:graphic>
          <a:graphicData uri="http://schemas.openxmlformats.org/drawingml/2006/table">
            <a:tbl>
              <a:tblPr firstRow="1" bandRow="1">
                <a:tableStyleId>{5C22544A-7EE6-4342-B048-85BDC9FD1C3A}</a:tableStyleId>
              </a:tblPr>
              <a:tblGrid>
                <a:gridCol w="1940703"/>
                <a:gridCol w="2832755"/>
                <a:gridCol w="3778164"/>
              </a:tblGrid>
              <a:tr h="129314">
                <a:tc gridSpan="3">
                  <a:txBody>
                    <a:bodyPr/>
                    <a:lstStyle/>
                    <a:p>
                      <a:pPr algn="ctr"/>
                      <a:r>
                        <a:rPr lang="en-US" sz="1000" b="1" dirty="0" smtClean="0">
                          <a:solidFill>
                            <a:schemeClr val="tx1"/>
                          </a:solidFill>
                        </a:rPr>
                        <a:t>UAC</a:t>
                      </a:r>
                      <a:r>
                        <a:rPr lang="en-US" sz="1000" b="1" baseline="0" dirty="0" smtClean="0">
                          <a:solidFill>
                            <a:schemeClr val="tx1"/>
                          </a:solidFill>
                        </a:rPr>
                        <a:t> SUPPORT TEAM</a:t>
                      </a:r>
                      <a:endParaRPr lang="en-US" sz="1000" b="1" dirty="0">
                        <a:solidFill>
                          <a:schemeClr val="tx1"/>
                        </a:solidFill>
                      </a:endParaRPr>
                    </a:p>
                  </a:txBody>
                  <a:tcPr>
                    <a:noFill/>
                  </a:tcPr>
                </a:tc>
                <a:tc hMerge="1">
                  <a:txBody>
                    <a:bodyPr/>
                    <a:lstStyle/>
                    <a:p>
                      <a:endParaRPr lang="en-US" b="1" dirty="0">
                        <a:solidFill>
                          <a:schemeClr val="tx1"/>
                        </a:solidFill>
                      </a:endParaRPr>
                    </a:p>
                  </a:txBody>
                  <a:tcPr>
                    <a:noFill/>
                  </a:tcPr>
                </a:tc>
                <a:tc hMerge="1">
                  <a:txBody>
                    <a:bodyPr/>
                    <a:lstStyle/>
                    <a:p>
                      <a:endParaRPr lang="en-US" b="1" dirty="0">
                        <a:solidFill>
                          <a:schemeClr val="tx1"/>
                        </a:solidFill>
                      </a:endParaRPr>
                    </a:p>
                  </a:txBody>
                  <a:tcPr>
                    <a:noFill/>
                  </a:tcPr>
                </a:tc>
              </a:tr>
              <a:tr h="238409">
                <a:tc>
                  <a:txBody>
                    <a:bodyPr/>
                    <a:lstStyle/>
                    <a:p>
                      <a:r>
                        <a:rPr lang="en-US" sz="1000" b="1" dirty="0" smtClean="0">
                          <a:solidFill>
                            <a:schemeClr val="tx1"/>
                          </a:solidFill>
                        </a:rPr>
                        <a:t>Cecilia Garcia</a:t>
                      </a:r>
                      <a:endParaRPr lang="en-US" sz="1000" b="1" dirty="0">
                        <a:solidFill>
                          <a:schemeClr val="tx1"/>
                        </a:solidFill>
                      </a:endParaRPr>
                    </a:p>
                  </a:txBody>
                  <a:tcPr>
                    <a:noFill/>
                  </a:tcPr>
                </a:tc>
                <a:tc>
                  <a:txBody>
                    <a:bodyPr/>
                    <a:lstStyle/>
                    <a:p>
                      <a:r>
                        <a:rPr lang="en-US" sz="1000" b="1" dirty="0" smtClean="0">
                          <a:solidFill>
                            <a:schemeClr val="tx1"/>
                          </a:solidFill>
                        </a:rPr>
                        <a:t>Accounts Payable</a:t>
                      </a:r>
                    </a:p>
                  </a:txBody>
                  <a:tcPr>
                    <a:noFill/>
                  </a:tcPr>
                </a:tc>
                <a:tc>
                  <a:txBody>
                    <a:bodyPr/>
                    <a:lstStyle/>
                    <a:p>
                      <a:r>
                        <a:rPr lang="en-US" sz="1000" b="1" dirty="0" smtClean="0">
                          <a:solidFill>
                            <a:schemeClr val="tx1"/>
                          </a:solidFill>
                        </a:rPr>
                        <a:t>Cecelia.Garcia@uacparts.com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Sheila Maulden</a:t>
                      </a:r>
                      <a:endParaRPr lang="en-US" sz="1000" b="1" dirty="0">
                        <a:solidFill>
                          <a:schemeClr val="tx1"/>
                        </a:solidFill>
                      </a:endParaRPr>
                    </a:p>
                  </a:txBody>
                  <a:tcPr>
                    <a:noFill/>
                  </a:tcPr>
                </a:tc>
                <a:tc>
                  <a:txBody>
                    <a:bodyPr/>
                    <a:lstStyle/>
                    <a:p>
                      <a:r>
                        <a:rPr lang="en-US" sz="1000" b="1" dirty="0" smtClean="0">
                          <a:solidFill>
                            <a:schemeClr val="tx1"/>
                          </a:solidFill>
                        </a:rPr>
                        <a:t>Accounts Payable</a:t>
                      </a:r>
                    </a:p>
                  </a:txBody>
                  <a:tcPr>
                    <a:noFill/>
                  </a:tcPr>
                </a:tc>
                <a:tc>
                  <a:txBody>
                    <a:bodyPr/>
                    <a:lstStyle/>
                    <a:p>
                      <a:r>
                        <a:rPr lang="en-US" sz="1000" b="1" dirty="0" smtClean="0">
                          <a:solidFill>
                            <a:schemeClr val="tx1"/>
                          </a:solidFill>
                        </a:rPr>
                        <a:t>Sheila.maulden@uacparts.com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Diana Childress</a:t>
                      </a:r>
                      <a:endParaRPr lang="en-US" sz="1000" b="1" dirty="0">
                        <a:solidFill>
                          <a:schemeClr val="tx1"/>
                        </a:solidFill>
                      </a:endParaRPr>
                    </a:p>
                  </a:txBody>
                  <a:tcPr>
                    <a:noFill/>
                  </a:tcPr>
                </a:tc>
                <a:tc>
                  <a:txBody>
                    <a:bodyPr/>
                    <a:lstStyle/>
                    <a:p>
                      <a:r>
                        <a:rPr lang="en-US" sz="1000" b="1" dirty="0" smtClean="0">
                          <a:solidFill>
                            <a:schemeClr val="tx1"/>
                          </a:solidFill>
                        </a:rPr>
                        <a:t>Accounts Receivable</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Diana.childress@uacparts.com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Cecilia Chavez</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Accounts Receivable</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smtClean="0">
                          <a:solidFill>
                            <a:schemeClr val="tx1"/>
                          </a:solidFill>
                        </a:rPr>
                        <a:t>Cecilia.chavez@uacparts.com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Mayra Sosa</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Accounts Receivable</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Mayra.sosa@uacparts.com</a:t>
                      </a:r>
                      <a:endParaRPr lang="en-US" sz="1000" b="1" dirty="0">
                        <a:solidFill>
                          <a:schemeClr val="tx1"/>
                        </a:solidFill>
                      </a:endParaRPr>
                    </a:p>
                  </a:txBody>
                  <a:tcPr>
                    <a:noFill/>
                  </a:tcPr>
                </a:tc>
              </a:tr>
              <a:tr h="213360">
                <a:tc>
                  <a:txBody>
                    <a:bodyPr/>
                    <a:lstStyle/>
                    <a:p>
                      <a:r>
                        <a:rPr lang="en-US" sz="1000" b="1" dirty="0" smtClean="0">
                          <a:solidFill>
                            <a:schemeClr val="tx1"/>
                          </a:solidFill>
                        </a:rPr>
                        <a:t>Ashley Burgess</a:t>
                      </a:r>
                      <a:endParaRPr lang="en-US" sz="1000" b="1" dirty="0">
                        <a:solidFill>
                          <a:schemeClr val="tx1"/>
                        </a:solidFill>
                      </a:endParaRPr>
                    </a:p>
                  </a:txBody>
                  <a:tcPr>
                    <a:noFill/>
                  </a:tcPr>
                </a:tc>
                <a:tc>
                  <a:txBody>
                    <a:bodyPr/>
                    <a:lstStyle/>
                    <a:p>
                      <a:r>
                        <a:rPr lang="en-US" sz="1000" b="1" dirty="0" smtClean="0">
                          <a:solidFill>
                            <a:schemeClr val="tx1"/>
                          </a:solidFill>
                        </a:rPr>
                        <a:t>Product</a:t>
                      </a:r>
                      <a:r>
                        <a:rPr lang="en-US" sz="1000" b="1" baseline="0" dirty="0" smtClean="0">
                          <a:solidFill>
                            <a:schemeClr val="tx1"/>
                          </a:solidFill>
                        </a:rPr>
                        <a:t> Development/Purchasing</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Ashley.burgess@uacparts.com</a:t>
                      </a:r>
                      <a:endParaRPr lang="en-US" sz="1000" b="1" dirty="0">
                        <a:solidFill>
                          <a:schemeClr val="tx1"/>
                        </a:solidFill>
                      </a:endParaRPr>
                    </a:p>
                  </a:txBody>
                  <a:tcPr>
                    <a:noFill/>
                  </a:tcPr>
                </a:tc>
              </a:tr>
              <a:tr h="277886">
                <a:tc>
                  <a:txBody>
                    <a:bodyPr/>
                    <a:lstStyle/>
                    <a:p>
                      <a:r>
                        <a:rPr lang="en-US" sz="1000" b="1" dirty="0" smtClean="0">
                          <a:solidFill>
                            <a:schemeClr val="tx1"/>
                          </a:solidFill>
                        </a:rPr>
                        <a:t>Raiza Floriano</a:t>
                      </a:r>
                      <a:endParaRPr lang="en-US" sz="1000" b="1" dirty="0">
                        <a:solidFill>
                          <a:schemeClr val="tx1"/>
                        </a:solidFill>
                      </a:endParaRPr>
                    </a:p>
                  </a:txBody>
                  <a:tcPr>
                    <a:noFill/>
                  </a:tcPr>
                </a:tc>
                <a:tc>
                  <a:txBody>
                    <a:bodyPr/>
                    <a:lstStyle/>
                    <a:p>
                      <a:r>
                        <a:rPr lang="en-US" sz="1000" b="1" dirty="0" smtClean="0">
                          <a:solidFill>
                            <a:schemeClr val="tx1"/>
                          </a:solidFill>
                        </a:rPr>
                        <a:t>Product</a:t>
                      </a:r>
                      <a:r>
                        <a:rPr lang="en-US" sz="1000" b="1" baseline="0" dirty="0" smtClean="0">
                          <a:solidFill>
                            <a:schemeClr val="tx1"/>
                          </a:solidFill>
                        </a:rPr>
                        <a:t> Development/Purchasing</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Raiza.floriano@uacparts.com</a:t>
                      </a:r>
                      <a:endParaRPr lang="en-US" sz="1000" b="1" dirty="0">
                        <a:solidFill>
                          <a:schemeClr val="tx1"/>
                        </a:solidFill>
                      </a:endParaRPr>
                    </a:p>
                  </a:txBody>
                  <a:tcPr>
                    <a:noFill/>
                  </a:tcPr>
                </a:tc>
              </a:tr>
              <a:tr h="266212">
                <a:tc>
                  <a:txBody>
                    <a:bodyPr/>
                    <a:lstStyle/>
                    <a:p>
                      <a:r>
                        <a:rPr lang="en-US" sz="1000" b="1" dirty="0" smtClean="0">
                          <a:solidFill>
                            <a:schemeClr val="tx1"/>
                          </a:solidFill>
                        </a:rPr>
                        <a:t>Donna Parker</a:t>
                      </a:r>
                      <a:endParaRPr lang="en-US" sz="1000" b="1" dirty="0">
                        <a:solidFill>
                          <a:schemeClr val="tx1"/>
                        </a:solidFill>
                      </a:endParaRPr>
                    </a:p>
                  </a:txBody>
                  <a:tcPr>
                    <a:noFill/>
                  </a:tcPr>
                </a:tc>
                <a:tc>
                  <a:txBody>
                    <a:bodyPr/>
                    <a:lstStyle/>
                    <a:p>
                      <a:r>
                        <a:rPr lang="en-US" sz="1000" b="1" dirty="0" smtClean="0">
                          <a:solidFill>
                            <a:schemeClr val="tx1"/>
                          </a:solidFill>
                        </a:rPr>
                        <a:t>Import Purchasing</a:t>
                      </a:r>
                      <a:r>
                        <a:rPr lang="en-US" sz="1000" b="1" baseline="0" dirty="0" smtClean="0">
                          <a:solidFill>
                            <a:schemeClr val="tx1"/>
                          </a:solidFill>
                        </a:rPr>
                        <a:t>/Inbound Logistics</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Donna.parker@uacparts.com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Maria Alvarado</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Returns Department</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Maria.alvarado@uacparts.com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Alma Cano</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Returns</a:t>
                      </a:r>
                      <a:r>
                        <a:rPr lang="en-US" sz="1000" b="1" baseline="0" dirty="0" smtClean="0">
                          <a:solidFill>
                            <a:schemeClr val="tx1"/>
                          </a:solidFill>
                        </a:rPr>
                        <a:t> Department</a:t>
                      </a:r>
                      <a:endParaRPr lang="en-US" sz="1000" b="1" dirty="0" smtClean="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smtClean="0">
                          <a:solidFill>
                            <a:schemeClr val="tx1"/>
                          </a:solidFill>
                        </a:rPr>
                        <a:t>Alma.cano@uacparts.com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Ron </a:t>
                      </a:r>
                      <a:r>
                        <a:rPr lang="en-US" sz="1000" b="1" dirty="0" err="1" smtClean="0">
                          <a:solidFill>
                            <a:schemeClr val="tx1"/>
                          </a:solidFill>
                        </a:rPr>
                        <a:t>Savilonis</a:t>
                      </a:r>
                      <a:endParaRPr lang="en-US" sz="1000" b="1" dirty="0">
                        <a:solidFill>
                          <a:schemeClr val="tx1"/>
                        </a:solidFill>
                      </a:endParaRPr>
                    </a:p>
                  </a:txBody>
                  <a:tcPr>
                    <a:noFill/>
                  </a:tcPr>
                </a:tc>
                <a:tc>
                  <a:txBody>
                    <a:bodyPr/>
                    <a:lstStyle/>
                    <a:p>
                      <a:r>
                        <a:rPr lang="en-US" sz="1000" b="1" dirty="0" smtClean="0">
                          <a:solidFill>
                            <a:schemeClr val="tx1"/>
                          </a:solidFill>
                        </a:rPr>
                        <a:t>Production/RGA</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Ron.savilonis@uacparts.com</a:t>
                      </a:r>
                      <a:endParaRPr lang="en-US" sz="1000" b="1" dirty="0">
                        <a:solidFill>
                          <a:schemeClr val="tx1"/>
                        </a:solidFill>
                      </a:endParaRPr>
                    </a:p>
                  </a:txBody>
                  <a:tcPr>
                    <a:noFill/>
                  </a:tcPr>
                </a:tc>
              </a:tr>
              <a:tr h="238409">
                <a:tc>
                  <a:txBody>
                    <a:bodyPr/>
                    <a:lstStyle/>
                    <a:p>
                      <a:r>
                        <a:rPr lang="en-US" sz="1000" b="1" dirty="0" err="1" smtClean="0">
                          <a:solidFill>
                            <a:schemeClr val="tx1"/>
                          </a:solidFill>
                        </a:rPr>
                        <a:t>Pascual</a:t>
                      </a:r>
                      <a:r>
                        <a:rPr lang="en-US" sz="1000" b="1" baseline="0" dirty="0" smtClean="0">
                          <a:solidFill>
                            <a:schemeClr val="tx1"/>
                          </a:solidFill>
                        </a:rPr>
                        <a:t> Ramirez</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Production/RGA</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Pascual.ramirez@uacparts.com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James Campbell</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Validation Supervisor</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James.campbell@uacparts.com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Adolfo</a:t>
                      </a:r>
                      <a:r>
                        <a:rPr lang="en-US" sz="1000" b="1" baseline="0" dirty="0" smtClean="0">
                          <a:solidFill>
                            <a:schemeClr val="tx1"/>
                          </a:solidFill>
                        </a:rPr>
                        <a:t> Perez</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Validation Team</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Adolfo.perez@uacparts.com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Juan Ramirez</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Validation</a:t>
                      </a:r>
                      <a:r>
                        <a:rPr lang="en-US" sz="1000" b="1" baseline="0" dirty="0" smtClean="0">
                          <a:solidFill>
                            <a:schemeClr val="tx1"/>
                          </a:solidFill>
                        </a:rPr>
                        <a:t> Team</a:t>
                      </a:r>
                      <a:endParaRPr lang="en-US" sz="1000" b="1" dirty="0" smtClean="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Juan.ramirez@uacparts.com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Eva Beltran</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Outbound</a:t>
                      </a:r>
                      <a:r>
                        <a:rPr lang="en-US" sz="1000" b="1" baseline="0" dirty="0" smtClean="0">
                          <a:solidFill>
                            <a:schemeClr val="tx1"/>
                          </a:solidFill>
                        </a:rPr>
                        <a:t> Logistics Coordinator</a:t>
                      </a:r>
                      <a:endParaRPr lang="en-US" sz="1000" b="1" dirty="0" smtClean="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Eva.beltran@uacparts.com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Nydia Martinez</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Outbound Logistics Assistant</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Nydia.martinez@uacparts.com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Irma Garcia</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Warehouse Receiving</a:t>
                      </a:r>
                      <a:r>
                        <a:rPr lang="en-US" sz="1000" b="1" baseline="0" dirty="0" smtClean="0">
                          <a:solidFill>
                            <a:schemeClr val="tx1"/>
                          </a:solidFill>
                        </a:rPr>
                        <a:t> Supervisor</a:t>
                      </a:r>
                      <a:endParaRPr lang="en-US" sz="1000" b="1" dirty="0" smtClean="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Irma.garcia@uacparts.com</a:t>
                      </a:r>
                      <a:endParaRPr lang="en-US" sz="1000" b="1" dirty="0">
                        <a:solidFill>
                          <a:schemeClr val="tx1"/>
                        </a:solidFill>
                      </a:endParaRPr>
                    </a:p>
                  </a:txBody>
                  <a:tcPr>
                    <a:noFill/>
                  </a:tcPr>
                </a:tc>
              </a:tr>
              <a:tr h="238409">
                <a:tc>
                  <a:txBody>
                    <a:bodyPr/>
                    <a:lstStyle/>
                    <a:p>
                      <a:r>
                        <a:rPr lang="en-US" sz="1000" b="1" dirty="0" smtClean="0">
                          <a:solidFill>
                            <a:schemeClr val="tx1"/>
                          </a:solidFill>
                        </a:rPr>
                        <a:t>Juan Lopez</a:t>
                      </a:r>
                      <a:endParaRPr lang="en-US" sz="10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Warehouse Logistics Supervisor</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Juan.lopez@uacparts.com</a:t>
                      </a:r>
                      <a:endParaRPr lang="en-US" sz="1000" b="1" dirty="0">
                        <a:solidFill>
                          <a:schemeClr val="tx1"/>
                        </a:solidFill>
                      </a:endParaRPr>
                    </a:p>
                  </a:txBody>
                  <a:tcP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advTm="700">
        <p:fade/>
      </p:transition>
    </mc:Choice>
    <mc:Fallback xmlns="">
      <p:transition spd="med" advTm="7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685800" y="22860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sp>
        <p:nvSpPr>
          <p:cNvPr id="65539" name="Text Box 4"/>
          <p:cNvSpPr txBox="1">
            <a:spLocks noChangeArrowheads="1"/>
          </p:cNvSpPr>
          <p:nvPr/>
        </p:nvSpPr>
        <p:spPr bwMode="auto">
          <a:xfrm>
            <a:off x="0" y="1103313"/>
            <a:ext cx="2819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600">
                <a:solidFill>
                  <a:srgbClr val="093371"/>
                </a:solidFill>
              </a:rPr>
              <a:t> </a:t>
            </a:r>
          </a:p>
          <a:p>
            <a:pPr algn="ctr">
              <a:spcBef>
                <a:spcPct val="50000"/>
              </a:spcBef>
            </a:pPr>
            <a:endParaRPr lang="en-US" sz="3200" b="1">
              <a:latin typeface="Arial" charset="0"/>
            </a:endParaRPr>
          </a:p>
        </p:txBody>
      </p:sp>
      <p:sp>
        <p:nvSpPr>
          <p:cNvPr id="10" name="Rectangle 4"/>
          <p:cNvSpPr txBox="1">
            <a:spLocks noChangeArrowheads="1"/>
          </p:cNvSpPr>
          <p:nvPr/>
        </p:nvSpPr>
        <p:spPr bwMode="auto">
          <a:xfrm>
            <a:off x="609600" y="2743200"/>
            <a:ext cx="2362200" cy="2590800"/>
          </a:xfrm>
          <a:prstGeom prst="rect">
            <a:avLst/>
          </a:prstGeom>
          <a:noFill/>
          <a:ln w="9525">
            <a:noFill/>
            <a:miter lim="800000"/>
            <a:headEnd/>
            <a:tailEnd/>
          </a:ln>
          <a:effectLst/>
        </p:spPr>
        <p:txBody>
          <a:bodyPr anchor="ctr" anchorCtr="1"/>
          <a:lstStyle/>
          <a:p>
            <a:pPr>
              <a:defRPr/>
            </a:pPr>
            <a:r>
              <a:rPr lang="en-US" sz="1200" b="1" dirty="0">
                <a:effectLst>
                  <a:outerShdw blurRad="38100" dist="38100" dir="2700000" algn="tl">
                    <a:srgbClr val="000000">
                      <a:alpha val="43137"/>
                    </a:srgbClr>
                  </a:outerShdw>
                </a:effectLst>
                <a:latin typeface="+mn-lt"/>
              </a:rPr>
              <a:t>UAC has a better  way of doing business.  </a:t>
            </a:r>
          </a:p>
          <a:p>
            <a:pPr>
              <a:defRPr/>
            </a:pPr>
            <a:endParaRPr lang="en-US" sz="1200" b="1" dirty="0">
              <a:effectLst>
                <a:outerShdw blurRad="38100" dist="38100" dir="2700000" algn="tl">
                  <a:srgbClr val="000000">
                    <a:alpha val="43137"/>
                  </a:srgbClr>
                </a:outerShdw>
              </a:effectLst>
              <a:latin typeface="+mn-lt"/>
            </a:endParaRPr>
          </a:p>
          <a:p>
            <a:pPr>
              <a:defRPr/>
            </a:pPr>
            <a:r>
              <a:rPr lang="en-US" sz="1200" b="1" dirty="0">
                <a:effectLst>
                  <a:outerShdw blurRad="38100" dist="38100" dir="2700000" algn="tl">
                    <a:srgbClr val="000000">
                      <a:alpha val="43137"/>
                    </a:srgbClr>
                  </a:outerShdw>
                </a:effectLst>
                <a:latin typeface="+mn-lt"/>
              </a:rPr>
              <a:t>In today’s world </a:t>
            </a:r>
            <a:r>
              <a:rPr lang="en-US" sz="1200" b="1" dirty="0" smtClean="0">
                <a:effectLst>
                  <a:outerShdw blurRad="38100" dist="38100" dir="2700000" algn="tl">
                    <a:srgbClr val="000000">
                      <a:alpha val="43137"/>
                    </a:srgbClr>
                  </a:outerShdw>
                </a:effectLst>
                <a:latin typeface="+mn-lt"/>
              </a:rPr>
              <a:t>market, </a:t>
            </a:r>
            <a:r>
              <a:rPr lang="en-US" sz="1200" b="1" dirty="0">
                <a:effectLst>
                  <a:outerShdw blurRad="38100" dist="38100" dir="2700000" algn="tl">
                    <a:srgbClr val="000000">
                      <a:alpha val="43137"/>
                    </a:srgbClr>
                  </a:outerShdw>
                </a:effectLst>
                <a:latin typeface="+mn-lt"/>
              </a:rPr>
              <a:t>UAC is different. While most simply outsource their parts, UAC has a long standing partnership with its factories to supply the highest quality products world-wide. </a:t>
            </a:r>
            <a:r>
              <a:rPr lang="en-US" sz="1200" b="1" dirty="0">
                <a:ln w="18415" cmpd="sng">
                  <a:noFill/>
                  <a:prstDash val="solid"/>
                </a:ln>
                <a:effectLst>
                  <a:outerShdw blurRad="38100" dist="38100" dir="2700000" algn="tl">
                    <a:srgbClr val="000000">
                      <a:alpha val="43137"/>
                    </a:srgbClr>
                  </a:outerShdw>
                </a:effectLst>
                <a:latin typeface="+mn-lt"/>
              </a:rPr>
              <a:t>Our plants are QS and ISO 9000 approved providing quality products. </a:t>
            </a:r>
            <a:endParaRPr lang="en-US" sz="1200" b="1" dirty="0" smtClean="0">
              <a:ln w="18415" cmpd="sng">
                <a:noFill/>
                <a:prstDash val="solid"/>
              </a:ln>
              <a:effectLst>
                <a:outerShdw blurRad="38100" dist="38100" dir="2700000" algn="tl">
                  <a:srgbClr val="000000">
                    <a:alpha val="43137"/>
                  </a:srgbClr>
                </a:outerShdw>
              </a:effectLst>
              <a:latin typeface="+mn-lt"/>
            </a:endParaRPr>
          </a:p>
          <a:p>
            <a:pPr>
              <a:defRPr/>
            </a:pPr>
            <a:r>
              <a:rPr lang="en-US" sz="1200" kern="0" dirty="0">
                <a:effectLst>
                  <a:outerShdw blurRad="38100" dist="38100" dir="2700000" algn="tl">
                    <a:srgbClr val="000000">
                      <a:alpha val="43137"/>
                    </a:srgbClr>
                  </a:outerShdw>
                </a:effectLst>
                <a:latin typeface="+mn-lt"/>
                <a:ea typeface="+mj-ea"/>
                <a:cs typeface="+mj-cs"/>
              </a:rPr>
              <a:t>		</a:t>
            </a:r>
          </a:p>
          <a:p>
            <a:pPr>
              <a:defRPr/>
            </a:pPr>
            <a:r>
              <a:rPr lang="en-US" sz="1200" kern="0" dirty="0">
                <a:effectLst>
                  <a:outerShdw blurRad="38100" dist="38100" dir="2700000" algn="tl">
                    <a:srgbClr val="000000">
                      <a:alpha val="43137"/>
                    </a:srgbClr>
                  </a:outerShdw>
                </a:effectLst>
                <a:latin typeface="+mn-lt"/>
                <a:ea typeface="+mj-ea"/>
                <a:cs typeface="+mj-cs"/>
              </a:rPr>
              <a:t>Our factories are standing by to assure all parts manufactured for UAC are the “perfect fit” at an “affordable price” </a:t>
            </a:r>
          </a:p>
          <a:p>
            <a:pPr>
              <a:defRPr/>
            </a:pPr>
            <a:endParaRPr lang="en-US" sz="1200" kern="0" dirty="0">
              <a:effectLst>
                <a:outerShdw blurRad="38100" dist="38100" dir="2700000" algn="tl">
                  <a:srgbClr val="000000">
                    <a:alpha val="43137"/>
                  </a:srgbClr>
                </a:outerShdw>
              </a:effectLst>
              <a:latin typeface="+mj-lt"/>
              <a:ea typeface="+mj-ea"/>
              <a:cs typeface="+mj-cs"/>
            </a:endParaRPr>
          </a:p>
        </p:txBody>
      </p:sp>
      <p:pic>
        <p:nvPicPr>
          <p:cNvPr id="35851" name="Picture 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52800" y="1600200"/>
            <a:ext cx="4419600" cy="4524828"/>
          </a:xfrm>
          <a:prstGeom prst="rect">
            <a:avLst/>
          </a:prstGeom>
          <a:noFill/>
          <a:ln w="9525">
            <a:noFill/>
            <a:miter lim="800000"/>
            <a:headEnd/>
            <a:tailEnd/>
          </a:ln>
          <a:effectLst>
            <a:glow rad="228600">
              <a:schemeClr val="accent4">
                <a:satMod val="175000"/>
                <a:alpha val="40000"/>
              </a:schemeClr>
            </a:glow>
            <a:softEdge rad="63500"/>
          </a:effectLst>
        </p:spPr>
      </p:pic>
      <p:pic>
        <p:nvPicPr>
          <p:cNvPr id="65543" name="Picture 9" descr="elips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971800"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UAC’s Partnerships</a:t>
            </a:r>
          </a:p>
        </p:txBody>
      </p:sp>
      <p:pic>
        <p:nvPicPr>
          <p:cNvPr id="11" name="Picture 10" descr="GLOBE.jpg"/>
          <p:cNvPicPr>
            <a:picLocks noChangeAspect="1"/>
          </p:cNvPicPr>
          <p:nvPr/>
        </p:nvPicPr>
        <p:blipFill>
          <a:blip r:embed="rId6" cstate="print"/>
          <a:srcRect l="16072" t="23214" r="21429" b="12500"/>
          <a:stretch>
            <a:fillRect/>
          </a:stretch>
        </p:blipFill>
        <p:spPr>
          <a:xfrm>
            <a:off x="3124200" y="1371600"/>
            <a:ext cx="5105400" cy="5105400"/>
          </a:xfrm>
          <a:prstGeom prst="ellipse">
            <a:avLst/>
          </a:prstGeom>
          <a:ln>
            <a:noFill/>
          </a:ln>
          <a:effectLst>
            <a:softEdge rad="6350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00" advTm="20000">
        <p:fade/>
      </p:transition>
    </mc:Choice>
    <mc:Fallback xmlns="">
      <p:transition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4"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971800"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Our </a:t>
            </a:r>
            <a:r>
              <a:rPr lang="en-US" sz="2800" b="1" i="1" dirty="0" smtClean="0">
                <a:effectLst>
                  <a:outerShdw blurRad="38100" dist="38100" dir="2700000" algn="tl">
                    <a:srgbClr val="000000">
                      <a:alpha val="43137"/>
                    </a:srgbClr>
                  </a:outerShdw>
                </a:effectLst>
                <a:latin typeface="+mn-lt"/>
              </a:rPr>
              <a:t>Product Development</a:t>
            </a:r>
            <a:endParaRPr lang="en-US" sz="2800" b="1" i="1" dirty="0">
              <a:effectLst>
                <a:outerShdw blurRad="38100" dist="38100" dir="2700000" algn="tl">
                  <a:srgbClr val="000000">
                    <a:alpha val="43137"/>
                  </a:srgbClr>
                </a:outerShdw>
              </a:effectLst>
              <a:latin typeface="+mn-lt"/>
            </a:endParaRPr>
          </a:p>
        </p:txBody>
      </p:sp>
      <p:sp>
        <p:nvSpPr>
          <p:cNvPr id="2" name="TextBox 1"/>
          <p:cNvSpPr txBox="1"/>
          <p:nvPr/>
        </p:nvSpPr>
        <p:spPr>
          <a:xfrm>
            <a:off x="914400" y="1752600"/>
            <a:ext cx="7924800" cy="2462213"/>
          </a:xfrm>
          <a:prstGeom prst="rect">
            <a:avLst/>
          </a:prstGeom>
          <a:noFill/>
        </p:spPr>
        <p:txBody>
          <a:bodyPr wrap="square" rtlCol="0">
            <a:spAutoFit/>
          </a:bodyPr>
          <a:lstStyle/>
          <a:p>
            <a:pPr marL="171450" indent="-171450">
              <a:buFont typeface="Arial" pitchFamily="34" charset="0"/>
              <a:buChar char="•"/>
            </a:pPr>
            <a:r>
              <a:rPr lang="en-US" sz="1400" b="1" dirty="0"/>
              <a:t>UAC has more than 20 </a:t>
            </a:r>
            <a:r>
              <a:rPr lang="en-US" sz="1400" b="1" dirty="0" smtClean="0"/>
              <a:t>years </a:t>
            </a:r>
            <a:r>
              <a:rPr lang="en-US" sz="1400" b="1" dirty="0"/>
              <a:t>experience in importing products and parts</a:t>
            </a:r>
          </a:p>
          <a:p>
            <a:pPr marL="171450" indent="-171450">
              <a:buFont typeface="Arial" pitchFamily="34" charset="0"/>
              <a:buChar char="•"/>
            </a:pPr>
            <a:endParaRPr lang="en-US" sz="1400" dirty="0"/>
          </a:p>
          <a:p>
            <a:pPr marL="171450" indent="-171450">
              <a:buFont typeface="Arial" pitchFamily="34" charset="0"/>
              <a:buChar char="•"/>
            </a:pPr>
            <a:r>
              <a:rPr lang="en-US" sz="1400" b="1" dirty="0" smtClean="0"/>
              <a:t>We carefully select parts for development </a:t>
            </a:r>
            <a:r>
              <a:rPr lang="en-US" sz="1400" b="1" dirty="0"/>
              <a:t>based on:</a:t>
            </a:r>
          </a:p>
          <a:p>
            <a:pPr marL="628650" lvl="1" indent="-171450">
              <a:buFont typeface="Arial" pitchFamily="34" charset="0"/>
              <a:buChar char="•"/>
            </a:pPr>
            <a:r>
              <a:rPr lang="en-US" sz="1400" dirty="0"/>
              <a:t>National database </a:t>
            </a:r>
            <a:r>
              <a:rPr lang="en-US" sz="1400" dirty="0" smtClean="0"/>
              <a:t>research</a:t>
            </a:r>
          </a:p>
          <a:p>
            <a:pPr marL="628650" lvl="1" indent="-171450">
              <a:buFont typeface="Arial" pitchFamily="34" charset="0"/>
              <a:buChar char="•"/>
            </a:pPr>
            <a:r>
              <a:rPr lang="en-US" sz="1400" dirty="0" smtClean="0"/>
              <a:t>Special </a:t>
            </a:r>
            <a:r>
              <a:rPr lang="en-US" sz="1400" dirty="0"/>
              <a:t>customer </a:t>
            </a:r>
            <a:r>
              <a:rPr lang="en-US" sz="1400" dirty="0" smtClean="0"/>
              <a:t>requests</a:t>
            </a:r>
            <a:endParaRPr lang="en-US" sz="1400" dirty="0"/>
          </a:p>
          <a:p>
            <a:pPr marL="628650" lvl="1" indent="-171450">
              <a:buFont typeface="Arial" pitchFamily="34" charset="0"/>
              <a:buChar char="•"/>
            </a:pPr>
            <a:r>
              <a:rPr lang="en-US" sz="1400" dirty="0"/>
              <a:t>Market demand</a:t>
            </a:r>
          </a:p>
          <a:p>
            <a:pPr marL="628650" lvl="1" indent="-171450">
              <a:buFont typeface="Arial" pitchFamily="34" charset="0"/>
              <a:buChar char="•"/>
            </a:pPr>
            <a:r>
              <a:rPr lang="en-US" sz="1400" dirty="0"/>
              <a:t>Industry </a:t>
            </a:r>
            <a:r>
              <a:rPr lang="en-US" sz="1400" dirty="0" smtClean="0"/>
              <a:t>trends</a:t>
            </a:r>
          </a:p>
          <a:p>
            <a:pPr marL="628650" lvl="1" indent="-171450">
              <a:buFont typeface="Arial" pitchFamily="34" charset="0"/>
              <a:buChar char="•"/>
            </a:pPr>
            <a:endParaRPr lang="en-US" sz="1400" dirty="0"/>
          </a:p>
          <a:p>
            <a:pPr marL="285750" indent="-285750">
              <a:buFont typeface="Arial" pitchFamily="34" charset="0"/>
              <a:buChar char="•"/>
            </a:pPr>
            <a:r>
              <a:rPr lang="en-US" sz="1400" dirty="0" smtClean="0"/>
              <a:t>We pride ourselves on being first to market on product development, and announce </a:t>
            </a:r>
            <a:r>
              <a:rPr lang="en-US" sz="1400" b="1" dirty="0" smtClean="0"/>
              <a:t>10-15</a:t>
            </a:r>
            <a:r>
              <a:rPr lang="en-US" sz="1400" dirty="0" smtClean="0"/>
              <a:t> new products </a:t>
            </a:r>
            <a:r>
              <a:rPr lang="en-US" sz="1400" b="1" u="sng" dirty="0" smtClean="0"/>
              <a:t>per week!</a:t>
            </a:r>
            <a:endParaRPr lang="en-US" sz="1400" b="1" u="sng" dirty="0"/>
          </a:p>
          <a:p>
            <a:r>
              <a:rPr lang="en-US" sz="1400" dirty="0"/>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189069"/>
            <a:ext cx="3657600" cy="250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9200" y="4572000"/>
            <a:ext cx="2133600" cy="1477328"/>
          </a:xfrm>
          <a:prstGeom prst="rect">
            <a:avLst/>
          </a:prstGeom>
          <a:noFill/>
          <a:ln>
            <a:solidFill>
              <a:schemeClr val="tx1"/>
            </a:solidFill>
          </a:ln>
        </p:spPr>
        <p:txBody>
          <a:bodyPr wrap="square" rtlCol="0">
            <a:spAutoFit/>
          </a:bodyPr>
          <a:lstStyle/>
          <a:p>
            <a:r>
              <a:rPr lang="en-US" dirty="0" smtClean="0"/>
              <a:t>Weekly email to our customers to announce new products coming soon!</a:t>
            </a:r>
            <a:endParaRPr lang="en-US" dirty="0"/>
          </a:p>
        </p:txBody>
      </p:sp>
      <p:sp>
        <p:nvSpPr>
          <p:cNvPr id="4" name="Right Arrow 3"/>
          <p:cNvSpPr/>
          <p:nvPr/>
        </p:nvSpPr>
        <p:spPr bwMode="auto">
          <a:xfrm>
            <a:off x="3733800" y="5181599"/>
            <a:ext cx="609600" cy="45720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665890317"/>
      </p:ext>
    </p:extLst>
  </p:cSld>
  <p:clrMapOvr>
    <a:masterClrMapping/>
  </p:clrMapOvr>
  <mc:AlternateContent xmlns:mc="http://schemas.openxmlformats.org/markup-compatibility/2006" xmlns:p14="http://schemas.microsoft.com/office/powerpoint/2010/main">
    <mc:Choice Requires="p14">
      <p:transition p14:dur="200" advTm="20000">
        <p:fade/>
      </p:transition>
    </mc:Choice>
    <mc:Fallback xmlns="">
      <p:transition advTm="2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4"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971800" y="695325"/>
            <a:ext cx="5502275" cy="954107"/>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Our </a:t>
            </a:r>
            <a:r>
              <a:rPr lang="en-US" sz="2800" b="1" i="1" dirty="0" smtClean="0">
                <a:effectLst>
                  <a:outerShdw blurRad="38100" dist="38100" dir="2700000" algn="tl">
                    <a:srgbClr val="000000">
                      <a:alpha val="43137"/>
                    </a:srgbClr>
                  </a:outerShdw>
                </a:effectLst>
                <a:latin typeface="+mn-lt"/>
              </a:rPr>
              <a:t>Validation/Quality Control Process</a:t>
            </a:r>
            <a:endParaRPr lang="en-US" sz="2800" b="1" i="1" dirty="0">
              <a:effectLst>
                <a:outerShdw blurRad="38100" dist="38100" dir="2700000" algn="tl">
                  <a:srgbClr val="000000">
                    <a:alpha val="43137"/>
                  </a:srgbClr>
                </a:outerShdw>
              </a:effectLst>
              <a:latin typeface="+mn-lt"/>
            </a:endParaRPr>
          </a:p>
        </p:txBody>
      </p:sp>
      <p:sp>
        <p:nvSpPr>
          <p:cNvPr id="2" name="Rectangle 1"/>
          <p:cNvSpPr/>
          <p:nvPr/>
        </p:nvSpPr>
        <p:spPr>
          <a:xfrm>
            <a:off x="1010594" y="1936552"/>
            <a:ext cx="7467600" cy="4616648"/>
          </a:xfrm>
          <a:prstGeom prst="rect">
            <a:avLst/>
          </a:prstGeom>
        </p:spPr>
        <p:txBody>
          <a:bodyPr wrap="square">
            <a:spAutoFit/>
          </a:bodyPr>
          <a:lstStyle/>
          <a:p>
            <a:pPr marL="171450" indent="-171450">
              <a:buFont typeface="Arial" pitchFamily="34" charset="0"/>
              <a:buChar char="•"/>
            </a:pPr>
            <a:r>
              <a:rPr lang="en-US" sz="1400" b="1" dirty="0"/>
              <a:t>UAC has a team of highly skilled and trained technicians that:</a:t>
            </a:r>
          </a:p>
          <a:p>
            <a:pPr marL="628650" lvl="1" indent="-171450">
              <a:buFont typeface="Arial" pitchFamily="34" charset="0"/>
              <a:buChar char="•"/>
            </a:pPr>
            <a:r>
              <a:rPr lang="en-US" sz="1400" dirty="0"/>
              <a:t>Validate every part we develop</a:t>
            </a:r>
          </a:p>
          <a:p>
            <a:pPr marL="628650" lvl="1" indent="-171450">
              <a:buFont typeface="Arial" pitchFamily="34" charset="0"/>
              <a:buChar char="•"/>
            </a:pPr>
            <a:r>
              <a:rPr lang="en-US" sz="1400" dirty="0"/>
              <a:t>Assist with customer technical calls</a:t>
            </a:r>
          </a:p>
          <a:p>
            <a:pPr marL="628650" lvl="1" indent="-171450">
              <a:buFont typeface="Arial" pitchFamily="34" charset="0"/>
              <a:buChar char="•"/>
            </a:pPr>
            <a:r>
              <a:rPr lang="en-US" sz="1400" dirty="0"/>
              <a:t>Conduct continuous quality control to make sure we have consistent manufacturing </a:t>
            </a:r>
          </a:p>
          <a:p>
            <a:pPr lvl="0"/>
            <a:r>
              <a:rPr lang="en-US" sz="1400" dirty="0"/>
              <a:t> </a:t>
            </a:r>
          </a:p>
          <a:p>
            <a:pPr marL="171450" indent="-171450">
              <a:buFont typeface="Arial" pitchFamily="34" charset="0"/>
              <a:buChar char="•"/>
            </a:pPr>
            <a:r>
              <a:rPr lang="en-US" sz="1400" b="1" dirty="0"/>
              <a:t>UAC maintains an extensive “library” of parts that contains all samples used for development</a:t>
            </a:r>
          </a:p>
          <a:p>
            <a:pPr marL="171450" indent="-171450">
              <a:buFont typeface="Arial" pitchFamily="34" charset="0"/>
              <a:buChar char="•"/>
            </a:pPr>
            <a:endParaRPr lang="en-US" sz="1400" dirty="0"/>
          </a:p>
          <a:p>
            <a:pPr marL="171450" indent="-171450">
              <a:buFont typeface="Arial" pitchFamily="34" charset="0"/>
              <a:buChar char="•"/>
            </a:pPr>
            <a:r>
              <a:rPr lang="en-US" sz="1400" b="1" dirty="0"/>
              <a:t>UAC only approves factories that manufacture the highest quality parts, many of UAC’s factories produce for the OEM/OES market</a:t>
            </a:r>
          </a:p>
          <a:p>
            <a:pPr marL="171450" indent="-171450">
              <a:buFont typeface="Arial" pitchFamily="34" charset="0"/>
              <a:buChar char="•"/>
            </a:pPr>
            <a:endParaRPr lang="en-US" sz="1400" dirty="0"/>
          </a:p>
          <a:p>
            <a:pPr marL="171450" indent="-171450">
              <a:buFont typeface="Arial" pitchFamily="34" charset="0"/>
              <a:buChar char="•"/>
            </a:pPr>
            <a:r>
              <a:rPr lang="en-US" sz="1400" b="1" dirty="0"/>
              <a:t>All vendors are required to submit a physical sample to be validated which must be approved before UAC will order the part. Once the part is approved and ordered it will go through more rounds of quality checks when it arrives to ensure it is being built at high quality standards</a:t>
            </a:r>
          </a:p>
          <a:p>
            <a:pPr marL="171450" indent="-171450">
              <a:buFont typeface="Arial" pitchFamily="34" charset="0"/>
              <a:buChar char="•"/>
            </a:pPr>
            <a:endParaRPr lang="en-US" sz="1400" dirty="0"/>
          </a:p>
          <a:p>
            <a:pPr marL="171450" indent="-171450">
              <a:buFont typeface="Arial" pitchFamily="34" charset="0"/>
              <a:buChar char="•"/>
            </a:pPr>
            <a:r>
              <a:rPr lang="en-US" sz="1400" b="1" dirty="0"/>
              <a:t>UAC </a:t>
            </a:r>
            <a:r>
              <a:rPr lang="en-US" sz="1400" b="1" dirty="0" smtClean="0"/>
              <a:t>has a </a:t>
            </a:r>
            <a:r>
              <a:rPr lang="en-US" sz="1400" b="1" dirty="0"/>
              <a:t>simple process to resolve customer complaints for non-conformance or fit complaints to make sure they are resolved swiftly </a:t>
            </a:r>
          </a:p>
          <a:p>
            <a:endParaRPr lang="en-US" sz="1400" dirty="0"/>
          </a:p>
        </p:txBody>
      </p:sp>
    </p:spTree>
    <p:extLst>
      <p:ext uri="{BB962C8B-B14F-4D97-AF65-F5344CB8AC3E}">
        <p14:creationId xmlns:p14="http://schemas.microsoft.com/office/powerpoint/2010/main" val="118481768"/>
      </p:ext>
    </p:extLst>
  </p:cSld>
  <p:clrMapOvr>
    <a:masterClrMapping/>
  </p:clrMapOvr>
  <mc:AlternateContent xmlns:mc="http://schemas.openxmlformats.org/markup-compatibility/2006" xmlns:p14="http://schemas.microsoft.com/office/powerpoint/2010/main">
    <mc:Choice Requires="p14">
      <p:transition p14:dur="300" advTm="30000">
        <p:fade/>
      </p:transition>
    </mc:Choice>
    <mc:Fallback xmlns="">
      <p:transition advTm="3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descr="DSCF0113.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28600" y="152400"/>
            <a:ext cx="2514600" cy="597932"/>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4" name="Rectangle 3"/>
          <p:cNvSpPr/>
          <p:nvPr/>
        </p:nvSpPr>
        <p:spPr>
          <a:xfrm>
            <a:off x="152400" y="228600"/>
            <a:ext cx="2743200" cy="369332"/>
          </a:xfrm>
          <a:prstGeom prst="rect">
            <a:avLst/>
          </a:prstGeom>
        </p:spPr>
        <p:txBody>
          <a:bodyPr wrap="square">
            <a:spAutoFit/>
          </a:bodyPr>
          <a:lstStyle/>
          <a:p>
            <a:pPr algn="ctr">
              <a:defRPr/>
            </a:pPr>
            <a:r>
              <a:rPr lang="en-US" b="1" dirty="0" smtClean="0">
                <a:effectLst>
                  <a:outerShdw blurRad="38100" dist="38100" dir="2700000" algn="tl">
                    <a:srgbClr val="000000">
                      <a:alpha val="43137"/>
                    </a:srgbClr>
                  </a:outerShdw>
                </a:effectLst>
                <a:latin typeface="+mn-lt"/>
              </a:rPr>
              <a:t>Validation Team</a:t>
            </a:r>
            <a:endParaRPr lang="en-US"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9944200"/>
      </p:ext>
    </p:extLst>
  </p:cSld>
  <p:clrMapOvr>
    <a:masterClrMapping/>
  </p:clrMapOvr>
  <p:transition advTm="5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DSCF0057.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304800" y="304800"/>
            <a:ext cx="2514600" cy="597932"/>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3" name="Rectangle 2"/>
          <p:cNvSpPr/>
          <p:nvPr/>
        </p:nvSpPr>
        <p:spPr>
          <a:xfrm>
            <a:off x="228600" y="381000"/>
            <a:ext cx="2743200" cy="369332"/>
          </a:xfrm>
          <a:prstGeom prst="rect">
            <a:avLst/>
          </a:prstGeom>
        </p:spPr>
        <p:txBody>
          <a:bodyPr wrap="square">
            <a:spAutoFit/>
          </a:bodyPr>
          <a:lstStyle/>
          <a:p>
            <a:pPr algn="ctr">
              <a:defRPr/>
            </a:pPr>
            <a:r>
              <a:rPr lang="en-US" b="1" dirty="0" smtClean="0">
                <a:effectLst>
                  <a:outerShdw blurRad="38100" dist="38100" dir="2700000" algn="tl">
                    <a:srgbClr val="000000">
                      <a:alpha val="43137"/>
                    </a:srgbClr>
                  </a:outerShdw>
                </a:effectLst>
                <a:latin typeface="+mn-lt"/>
              </a:rPr>
              <a:t>Validation Team</a:t>
            </a:r>
            <a:endParaRPr lang="en-US"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459470240"/>
      </p:ext>
    </p:extLst>
  </p:cSld>
  <p:clrMapOvr>
    <a:masterClrMapping/>
  </p:clrMapOvr>
  <p:transition advTm="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sp>
        <p:nvSpPr>
          <p:cNvPr id="30723" name="Text Box 4"/>
          <p:cNvSpPr txBox="1">
            <a:spLocks noChangeArrowheads="1"/>
          </p:cNvSpPr>
          <p:nvPr/>
        </p:nvSpPr>
        <p:spPr bwMode="auto">
          <a:xfrm>
            <a:off x="1295400" y="1600200"/>
            <a:ext cx="7391400" cy="4616648"/>
          </a:xfrm>
          <a:prstGeom prst="rect">
            <a:avLst/>
          </a:prstGeom>
          <a:noFill/>
          <a:ln w="9525">
            <a:noFill/>
            <a:miter lim="800000"/>
            <a:headEnd/>
            <a:tailEnd/>
          </a:ln>
        </p:spPr>
        <p:txBody>
          <a:bodyPr>
            <a:spAutoFit/>
          </a:bodyPr>
          <a:lstStyle/>
          <a:p>
            <a:pPr>
              <a:spcBef>
                <a:spcPct val="50000"/>
              </a:spcBef>
              <a:buFont typeface="Wingdings" pitchFamily="2" charset="2"/>
              <a:buChar char="Ø"/>
              <a:defRPr/>
            </a:pPr>
            <a:r>
              <a:rPr lang="en-US" sz="2800" i="1" dirty="0">
                <a:effectLst>
                  <a:outerShdw blurRad="38100" dist="38100" dir="2700000" algn="tl">
                    <a:srgbClr val="000000">
                      <a:alpha val="43137"/>
                    </a:srgbClr>
                  </a:outerShdw>
                </a:effectLst>
                <a:latin typeface="Arial" charset="0"/>
              </a:rPr>
              <a:t>Up to date Online </a:t>
            </a:r>
            <a:r>
              <a:rPr lang="en-US" sz="2800" i="1" dirty="0" smtClean="0">
                <a:effectLst>
                  <a:outerShdw blurRad="38100" dist="38100" dir="2700000" algn="tl">
                    <a:srgbClr val="000000">
                      <a:alpha val="43137"/>
                    </a:srgbClr>
                  </a:outerShdw>
                </a:effectLst>
                <a:latin typeface="Arial" charset="0"/>
              </a:rPr>
              <a:t>Catalog www.uacparts.com</a:t>
            </a:r>
          </a:p>
          <a:p>
            <a:pPr>
              <a:spcBef>
                <a:spcPct val="50000"/>
              </a:spcBef>
              <a:buFont typeface="Wingdings" pitchFamily="2" charset="2"/>
              <a:buChar char="Ø"/>
              <a:defRPr/>
            </a:pPr>
            <a:r>
              <a:rPr lang="en-US" sz="2800" i="1" dirty="0" smtClean="0">
                <a:effectLst>
                  <a:outerShdw blurRad="38100" dist="38100" dir="2700000" algn="tl">
                    <a:srgbClr val="000000">
                      <a:alpha val="43137"/>
                    </a:srgbClr>
                  </a:outerShdw>
                </a:effectLst>
                <a:latin typeface="Arial" charset="0"/>
              </a:rPr>
              <a:t>Electronic </a:t>
            </a:r>
            <a:r>
              <a:rPr lang="en-US" sz="2800" i="1" dirty="0">
                <a:effectLst>
                  <a:outerShdw blurRad="38100" dist="38100" dir="2700000" algn="tl">
                    <a:srgbClr val="000000">
                      <a:alpha val="43137"/>
                    </a:srgbClr>
                  </a:outerShdw>
                </a:effectLst>
                <a:latin typeface="Arial" charset="0"/>
              </a:rPr>
              <a:t>Cataloging available to    Wrenchead and Activant Customers </a:t>
            </a:r>
          </a:p>
          <a:p>
            <a:pPr>
              <a:spcBef>
                <a:spcPct val="50000"/>
              </a:spcBef>
              <a:buFont typeface="Wingdings" pitchFamily="2" charset="2"/>
              <a:buChar char="Ø"/>
              <a:defRPr/>
            </a:pPr>
            <a:r>
              <a:rPr lang="en-US" sz="2800" i="1" dirty="0" smtClean="0">
                <a:effectLst>
                  <a:outerShdw blurRad="38100" dist="38100" dir="2700000" algn="tl">
                    <a:srgbClr val="000000">
                      <a:alpha val="43137"/>
                    </a:srgbClr>
                  </a:outerShdw>
                </a:effectLst>
                <a:latin typeface="Arial" charset="0"/>
              </a:rPr>
              <a:t>EDI Transmission capabilities</a:t>
            </a:r>
          </a:p>
          <a:p>
            <a:pPr>
              <a:spcBef>
                <a:spcPct val="50000"/>
              </a:spcBef>
              <a:buFont typeface="Wingdings" pitchFamily="2" charset="2"/>
              <a:buChar char="Ø"/>
              <a:defRPr/>
            </a:pPr>
            <a:r>
              <a:rPr lang="en-US" sz="2800" i="1" dirty="0" smtClean="0">
                <a:effectLst>
                  <a:outerShdw blurRad="38100" dist="38100" dir="2700000" algn="tl">
                    <a:srgbClr val="000000">
                      <a:alpha val="43137"/>
                    </a:srgbClr>
                  </a:outerShdw>
                </a:effectLst>
                <a:latin typeface="Arial" charset="0"/>
              </a:rPr>
              <a:t>Interchanges </a:t>
            </a:r>
            <a:r>
              <a:rPr lang="en-US" sz="2800" i="1" dirty="0">
                <a:effectLst>
                  <a:outerShdw blurRad="38100" dist="38100" dir="2700000" algn="tl">
                    <a:srgbClr val="000000">
                      <a:alpha val="43137"/>
                    </a:srgbClr>
                  </a:outerShdw>
                </a:effectLst>
                <a:latin typeface="Arial" charset="0"/>
              </a:rPr>
              <a:t>to Your Current Supplier</a:t>
            </a:r>
          </a:p>
          <a:p>
            <a:pPr>
              <a:spcBef>
                <a:spcPct val="50000"/>
              </a:spcBef>
              <a:buFont typeface="Wingdings" pitchFamily="2" charset="2"/>
              <a:buChar char="Ø"/>
              <a:defRPr/>
            </a:pPr>
            <a:r>
              <a:rPr lang="en-US" sz="2800" i="1" dirty="0">
                <a:effectLst>
                  <a:outerShdw blurRad="38100" dist="38100" dir="2700000" algn="tl">
                    <a:srgbClr val="000000">
                      <a:alpha val="43137"/>
                    </a:srgbClr>
                  </a:outerShdw>
                </a:effectLst>
                <a:latin typeface="Arial" charset="0"/>
              </a:rPr>
              <a:t>Standard UAC Packaging</a:t>
            </a:r>
          </a:p>
          <a:p>
            <a:pPr>
              <a:spcBef>
                <a:spcPct val="50000"/>
              </a:spcBef>
              <a:buFont typeface="Wingdings" pitchFamily="2" charset="2"/>
              <a:buChar char="Ø"/>
              <a:defRPr/>
            </a:pPr>
            <a:r>
              <a:rPr lang="en-US" sz="2800" i="1" dirty="0" smtClean="0">
                <a:effectLst>
                  <a:outerShdw blurRad="38100" dist="38100" dir="2700000" algn="tl">
                    <a:srgbClr val="000000">
                      <a:alpha val="43137"/>
                    </a:srgbClr>
                  </a:outerShdw>
                </a:effectLst>
                <a:latin typeface="Arial" charset="0"/>
              </a:rPr>
              <a:t>UPC </a:t>
            </a:r>
            <a:r>
              <a:rPr lang="en-US" sz="2800" i="1" dirty="0">
                <a:effectLst>
                  <a:outerShdw blurRad="38100" dist="38100" dir="2700000" algn="tl">
                    <a:srgbClr val="000000">
                      <a:alpha val="43137"/>
                    </a:srgbClr>
                  </a:outerShdw>
                </a:effectLst>
                <a:latin typeface="Arial" charset="0"/>
              </a:rPr>
              <a:t>Bar Code with UAC Number</a:t>
            </a:r>
          </a:p>
        </p:txBody>
      </p:sp>
      <p:sp>
        <p:nvSpPr>
          <p:cNvPr id="36868" name="Text Box 5"/>
          <p:cNvSpPr txBox="1">
            <a:spLocks noChangeArrowheads="1"/>
          </p:cNvSpPr>
          <p:nvPr/>
        </p:nvSpPr>
        <p:spPr bwMode="auto">
          <a:xfrm>
            <a:off x="2971800" y="700088"/>
            <a:ext cx="5502275" cy="519112"/>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Universal Air Conditioner, Inc.</a:t>
            </a:r>
          </a:p>
        </p:txBody>
      </p:sp>
      <p:pic>
        <p:nvPicPr>
          <p:cNvPr id="59397"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50" advTm="15000">
        <p:fade/>
      </p:transition>
    </mc:Choice>
    <mc:Fallback xmlns="">
      <p:transition advTm="1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cstate="print"/>
          <a:srcRect/>
          <a:stretch>
            <a:fillRect/>
          </a:stretch>
        </p:blipFill>
        <p:spPr bwMode="auto">
          <a:xfrm>
            <a:off x="3276600" y="1828801"/>
            <a:ext cx="5029200" cy="3762000"/>
          </a:xfrm>
          <a:prstGeom prst="ellipse">
            <a:avLst/>
          </a:prstGeom>
          <a:noFill/>
          <a:ln w="9525">
            <a:noFill/>
            <a:miter lim="800000"/>
            <a:headEnd/>
            <a:tailEnd/>
          </a:ln>
          <a:effectLst>
            <a:softEdge rad="127000"/>
          </a:effectLst>
        </p:spPr>
      </p:pic>
      <p:sp>
        <p:nvSpPr>
          <p:cNvPr id="20" name="Rectangle 4"/>
          <p:cNvSpPr txBox="1">
            <a:spLocks noChangeArrowheads="1"/>
          </p:cNvSpPr>
          <p:nvPr/>
        </p:nvSpPr>
        <p:spPr bwMode="auto">
          <a:xfrm>
            <a:off x="304800" y="2209800"/>
            <a:ext cx="2438400" cy="2590800"/>
          </a:xfrm>
          <a:prstGeom prst="rect">
            <a:avLst/>
          </a:prstGeom>
          <a:noFill/>
          <a:ln w="9525">
            <a:noFill/>
            <a:miter lim="800000"/>
            <a:headEnd/>
            <a:tailEnd/>
          </a:ln>
          <a:effectLst/>
        </p:spPr>
        <p:txBody>
          <a:bodyPr anchor="ctr" anchorCtr="1"/>
          <a:lstStyle/>
          <a:p>
            <a:pPr>
              <a:defRPr/>
            </a:pPr>
            <a:r>
              <a:rPr lang="en-US" sz="1600" b="1" dirty="0">
                <a:solidFill>
                  <a:srgbClr val="093371"/>
                </a:solidFill>
                <a:effectLst>
                  <a:outerShdw blurRad="38100" dist="38100" dir="2700000" algn="tl">
                    <a:srgbClr val="000000">
                      <a:alpha val="43137"/>
                    </a:srgbClr>
                  </a:outerShdw>
                </a:effectLst>
              </a:rPr>
              <a:t>	</a:t>
            </a:r>
          </a:p>
          <a:p>
            <a:pPr>
              <a:defRPr/>
            </a:pPr>
            <a:r>
              <a:rPr lang="en-US" sz="1600" b="1" dirty="0">
                <a:solidFill>
                  <a:srgbClr val="093371"/>
                </a:solidFill>
                <a:effectLst>
                  <a:outerShdw blurRad="38100" dist="38100" dir="2700000" algn="tl">
                    <a:srgbClr val="000000">
                      <a:alpha val="43137"/>
                    </a:srgbClr>
                  </a:outerShdw>
                </a:effectLst>
              </a:rPr>
              <a:t>    </a:t>
            </a:r>
          </a:p>
          <a:p>
            <a:pPr>
              <a:defRPr/>
            </a:pPr>
            <a:r>
              <a:rPr lang="en-US" b="1" dirty="0">
                <a:effectLst>
                  <a:outerShdw blurRad="38100" dist="38100" dir="2700000" algn="tl">
                    <a:srgbClr val="000000">
                      <a:alpha val="43137"/>
                    </a:srgbClr>
                  </a:outerShdw>
                </a:effectLst>
              </a:rPr>
              <a:t>Products and packaging you can trust</a:t>
            </a:r>
          </a:p>
          <a:p>
            <a:pPr>
              <a:defRPr/>
            </a:pPr>
            <a:endParaRPr lang="en-US" sz="900" b="1" dirty="0">
              <a:effectLst>
                <a:outerShdw blurRad="38100" dist="38100" dir="2700000" algn="tl">
                  <a:srgbClr val="000000">
                    <a:alpha val="43137"/>
                  </a:srgbClr>
                </a:outerShdw>
              </a:effectLst>
            </a:endParaRPr>
          </a:p>
          <a:p>
            <a:pPr>
              <a:defRPr/>
            </a:pPr>
            <a:r>
              <a:rPr lang="en-US" sz="1200" b="1" dirty="0">
                <a:effectLst>
                  <a:outerShdw blurRad="38100" dist="38100" dir="2700000" algn="tl">
                    <a:srgbClr val="000000">
                      <a:alpha val="43137"/>
                    </a:srgbClr>
                  </a:outerShdw>
                </a:effectLst>
              </a:rPr>
              <a:t>While our competition  will often use their boxes to re-box products with inferior brands, UAC brand product is only found in our signature boxes. All brand products approved and distributed by UAC will remain in the original package. This is the only way to insure quality and maintain product integrity.</a:t>
            </a:r>
            <a:endParaRPr lang="en-US" sz="1200" kern="0" dirty="0">
              <a:effectLst>
                <a:outerShdw blurRad="38100" dist="38100" dir="2700000" algn="tl">
                  <a:srgbClr val="000000">
                    <a:alpha val="43137"/>
                  </a:srgbClr>
                </a:outerShdw>
              </a:effectLst>
              <a:latin typeface="+mj-lt"/>
              <a:ea typeface="+mj-ea"/>
              <a:cs typeface="+mj-cs"/>
            </a:endParaRPr>
          </a:p>
        </p:txBody>
      </p:sp>
      <p:pic>
        <p:nvPicPr>
          <p:cNvPr id="16" name="Picture 15" descr="PC210002.JPG"/>
          <p:cNvPicPr>
            <a:picLocks noChangeAspect="1"/>
          </p:cNvPicPr>
          <p:nvPr/>
        </p:nvPicPr>
        <p:blipFill>
          <a:blip r:embed="rId4" cstate="print">
            <a:clrChange>
              <a:clrFrom>
                <a:srgbClr val="277144"/>
              </a:clrFrom>
              <a:clrTo>
                <a:srgbClr val="277144">
                  <a:alpha val="0"/>
                </a:srgbClr>
              </a:clrTo>
            </a:clrChange>
          </a:blip>
          <a:stretch>
            <a:fillRect/>
          </a:stretch>
        </p:blipFill>
        <p:spPr>
          <a:xfrm>
            <a:off x="3014238" y="4532085"/>
            <a:ext cx="1329162" cy="1335315"/>
          </a:xfrm>
          <a:prstGeom prst="rect">
            <a:avLst/>
          </a:prstGeom>
          <a:effectLst>
            <a:reflection blurRad="6350" stA="52000" endA="300" endPos="35000" dir="5400000" sy="-100000" algn="bl" rotWithShape="0"/>
          </a:effectLst>
        </p:spPr>
      </p:pic>
      <p:pic>
        <p:nvPicPr>
          <p:cNvPr id="19" name="Picture 18" descr="PC210001.JPG"/>
          <p:cNvPicPr>
            <a:picLocks noChangeAspect="1"/>
          </p:cNvPicPr>
          <p:nvPr/>
        </p:nvPicPr>
        <p:blipFill>
          <a:blip r:embed="rId5" cstate="print">
            <a:clrChange>
              <a:clrFrom>
                <a:srgbClr val="277144"/>
              </a:clrFrom>
              <a:clrTo>
                <a:srgbClr val="277144">
                  <a:alpha val="0"/>
                </a:srgbClr>
              </a:clrTo>
            </a:clrChange>
          </a:blip>
          <a:srcRect b="15000"/>
          <a:stretch>
            <a:fillRect/>
          </a:stretch>
        </p:blipFill>
        <p:spPr>
          <a:xfrm>
            <a:off x="6934200" y="3969657"/>
            <a:ext cx="1741715" cy="1973943"/>
          </a:xfrm>
          <a:prstGeom prst="rect">
            <a:avLst/>
          </a:prstGeom>
          <a:effectLst>
            <a:reflection blurRad="6350" stA="52000" endA="300" endPos="35000" dir="5400000" sy="-100000" algn="bl" rotWithShape="0"/>
          </a:effectLst>
        </p:spPr>
      </p:pic>
      <p:pic>
        <p:nvPicPr>
          <p:cNvPr id="67590" name="Picture 20" descr="PC210003.JPG"/>
          <p:cNvPicPr>
            <a:picLocks noChangeAspect="1"/>
          </p:cNvPicPr>
          <p:nvPr/>
        </p:nvPicPr>
        <p:blipFill>
          <a:blip r:embed="rId6">
            <a:clrChange>
              <a:clrFrom>
                <a:srgbClr val="277144"/>
              </a:clrFrom>
              <a:clrTo>
                <a:srgbClr val="277144">
                  <a:alpha val="0"/>
                </a:srgbClr>
              </a:clrTo>
            </a:clrChange>
            <a:extLst>
              <a:ext uri="{28A0092B-C50C-407E-A947-70E740481C1C}">
                <a14:useLocalDpi xmlns:a14="http://schemas.microsoft.com/office/drawing/2010/main" val="0"/>
              </a:ext>
            </a:extLst>
          </a:blip>
          <a:srcRect/>
          <a:stretch>
            <a:fillRect/>
          </a:stretch>
        </p:blipFill>
        <p:spPr bwMode="auto">
          <a:xfrm>
            <a:off x="2794000" y="1676400"/>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22" descr="PC210005.JPG"/>
          <p:cNvPicPr>
            <a:picLocks noChangeAspect="1"/>
          </p:cNvPicPr>
          <p:nvPr/>
        </p:nvPicPr>
        <p:blipFill>
          <a:blip r:embed="rId7">
            <a:clrChange>
              <a:clrFrom>
                <a:srgbClr val="277144"/>
              </a:clrFrom>
              <a:clrTo>
                <a:srgbClr val="277144">
                  <a:alpha val="0"/>
                </a:srgbClr>
              </a:clrTo>
            </a:clrChange>
            <a:extLst>
              <a:ext uri="{28A0092B-C50C-407E-A947-70E740481C1C}">
                <a14:useLocalDpi xmlns:a14="http://schemas.microsoft.com/office/drawing/2010/main" val="0"/>
              </a:ext>
            </a:extLst>
          </a:blip>
          <a:srcRect/>
          <a:stretch>
            <a:fillRect/>
          </a:stretch>
        </p:blipFill>
        <p:spPr bwMode="auto">
          <a:xfrm>
            <a:off x="4995863" y="5121275"/>
            <a:ext cx="10461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27" descr="PC210004.JPG"/>
          <p:cNvPicPr>
            <a:picLocks noChangeAspect="1"/>
          </p:cNvPicPr>
          <p:nvPr/>
        </p:nvPicPr>
        <p:blipFill>
          <a:blip r:embed="rId8" cstate="print">
            <a:clrChange>
              <a:clrFrom>
                <a:srgbClr val="277144"/>
              </a:clrFrom>
              <a:clrTo>
                <a:srgbClr val="277144">
                  <a:alpha val="0"/>
                </a:srgbClr>
              </a:clrTo>
            </a:clrChange>
            <a:extLst>
              <a:ext uri="{28A0092B-C50C-407E-A947-70E740481C1C}">
                <a14:useLocalDpi xmlns:a14="http://schemas.microsoft.com/office/drawing/2010/main" val="0"/>
              </a:ext>
            </a:extLst>
          </a:blip>
          <a:srcRect/>
          <a:stretch>
            <a:fillRect/>
          </a:stretch>
        </p:blipFill>
        <p:spPr bwMode="auto">
          <a:xfrm>
            <a:off x="6172200" y="1524000"/>
            <a:ext cx="81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PC210004.JPG"/>
          <p:cNvPicPr>
            <a:picLocks noChangeAspect="1"/>
          </p:cNvPicPr>
          <p:nvPr/>
        </p:nvPicPr>
        <p:blipFill>
          <a:blip r:embed="rId9" cstate="print">
            <a:clrChange>
              <a:clrFrom>
                <a:srgbClr val="277144"/>
              </a:clrFrom>
              <a:clrTo>
                <a:srgbClr val="277144">
                  <a:alpha val="0"/>
                </a:srgbClr>
              </a:clrTo>
            </a:clrChange>
          </a:blip>
          <a:stretch>
            <a:fillRect/>
          </a:stretch>
        </p:blipFill>
        <p:spPr>
          <a:xfrm>
            <a:off x="7086600" y="1752601"/>
            <a:ext cx="1625600" cy="1219200"/>
          </a:xfrm>
          <a:prstGeom prst="rect">
            <a:avLst/>
          </a:prstGeom>
          <a:effectLst>
            <a:reflection blurRad="6350" stA="52000" endA="300" endPos="35000" dir="5400000" sy="-100000" algn="bl" rotWithShape="0"/>
          </a:effectLst>
        </p:spPr>
      </p:pic>
      <p:pic>
        <p:nvPicPr>
          <p:cNvPr id="67594" name="Picture 29" descr="PC210005.JPG"/>
          <p:cNvPicPr>
            <a:picLocks noChangeAspect="1"/>
          </p:cNvPicPr>
          <p:nvPr/>
        </p:nvPicPr>
        <p:blipFill>
          <a:blip r:embed="rId7">
            <a:clrChange>
              <a:clrFrom>
                <a:srgbClr val="277144"/>
              </a:clrFrom>
              <a:clrTo>
                <a:srgbClr val="277144">
                  <a:alpha val="0"/>
                </a:srgbClr>
              </a:clrTo>
            </a:clrChange>
            <a:extLst>
              <a:ext uri="{28A0092B-C50C-407E-A947-70E740481C1C}">
                <a14:useLocalDpi xmlns:a14="http://schemas.microsoft.com/office/drawing/2010/main" val="0"/>
              </a:ext>
            </a:extLst>
          </a:blip>
          <a:srcRect/>
          <a:stretch>
            <a:fillRect/>
          </a:stretch>
        </p:blipFill>
        <p:spPr bwMode="auto">
          <a:xfrm>
            <a:off x="2709863" y="3140075"/>
            <a:ext cx="10461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34" descr="PC210005.JPG"/>
          <p:cNvPicPr>
            <a:picLocks noChangeAspect="1"/>
          </p:cNvPicPr>
          <p:nvPr/>
        </p:nvPicPr>
        <p:blipFill>
          <a:blip r:embed="rId7">
            <a:clrChange>
              <a:clrFrom>
                <a:srgbClr val="277144"/>
              </a:clrFrom>
              <a:clrTo>
                <a:srgbClr val="277144">
                  <a:alpha val="0"/>
                </a:srgbClr>
              </a:clrTo>
            </a:clrChange>
            <a:extLst>
              <a:ext uri="{28A0092B-C50C-407E-A947-70E740481C1C}">
                <a14:useLocalDpi xmlns:a14="http://schemas.microsoft.com/office/drawing/2010/main" val="0"/>
              </a:ext>
            </a:extLst>
          </a:blip>
          <a:srcRect/>
          <a:stretch>
            <a:fillRect/>
          </a:stretch>
        </p:blipFill>
        <p:spPr bwMode="auto">
          <a:xfrm>
            <a:off x="4614863" y="1387475"/>
            <a:ext cx="10461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9" descr="elipse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2971799"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Our Packaging</a:t>
            </a:r>
          </a:p>
        </p:txBody>
      </p:sp>
    </p:spTree>
  </p:cSld>
  <p:clrMapOvr>
    <a:masterClrMapping/>
  </p:clrMapOvr>
  <mc:AlternateContent xmlns:mc="http://schemas.openxmlformats.org/markup-compatibility/2006" xmlns:p14="http://schemas.microsoft.com/office/powerpoint/2010/main">
    <mc:Choice Requires="p14">
      <p:transition p14:dur="200" advTm="20000">
        <p:fade/>
      </p:transition>
    </mc:Choice>
    <mc:Fallback xmlns="">
      <p:transition advTm="2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ACS Ad 4-10 sp.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1524000"/>
            <a:ext cx="374904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MACS Ad 9-10-11.jpg"/>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4038600" y="838200"/>
            <a:ext cx="3962400" cy="510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MACS Ad 11-12-11.jpg"/>
          <p:cNvPicPr>
            <a:picLocks noGrp="1" noChangeAspect="1"/>
          </p:cNvPicPr>
          <p:nvPr isPhoto="1"/>
        </p:nvPicPr>
        <p:blipFill>
          <a:blip r:embed="rId5">
            <a:extLst>
              <a:ext uri="{28A0092B-C50C-407E-A947-70E740481C1C}">
                <a14:useLocalDpi xmlns:a14="http://schemas.microsoft.com/office/drawing/2010/main" val="0"/>
              </a:ext>
            </a:extLst>
          </a:blip>
          <a:srcRect/>
          <a:stretch>
            <a:fillRect/>
          </a:stretch>
        </p:blipFill>
        <p:spPr bwMode="auto">
          <a:xfrm>
            <a:off x="2353645" y="3308545"/>
            <a:ext cx="2733467" cy="354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MACS Ad 6-7-10.jpg"/>
          <p:cNvPicPr>
            <a:picLocks noGrp="1" noChangeAspect="1"/>
          </p:cNvPicPr>
          <p:nvPr isPhoto="1"/>
        </p:nvPicPr>
        <p:blipFill>
          <a:blip r:embed="rId6">
            <a:extLst>
              <a:ext uri="{28A0092B-C50C-407E-A947-70E740481C1C}">
                <a14:useLocalDpi xmlns:a14="http://schemas.microsoft.com/office/drawing/2010/main" val="0"/>
              </a:ext>
            </a:extLst>
          </a:blip>
          <a:srcRect/>
          <a:stretch>
            <a:fillRect/>
          </a:stretch>
        </p:blipFill>
        <p:spPr bwMode="auto">
          <a:xfrm>
            <a:off x="6410533" y="3302271"/>
            <a:ext cx="2733467" cy="355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955925" y="228600"/>
            <a:ext cx="5502275" cy="523875"/>
          </a:xfrm>
          <a:prstGeom prst="rect">
            <a:avLst/>
          </a:prstGeom>
          <a:noFill/>
          <a:ln w="9525">
            <a:noFill/>
            <a:miter lim="800000"/>
            <a:headEnd/>
            <a:tailEnd/>
          </a:ln>
        </p:spPr>
        <p:txBody>
          <a:bodyPr>
            <a:spAutoFit/>
          </a:bodyPr>
          <a:lstStyle/>
          <a:p>
            <a:pPr>
              <a:defRPr/>
            </a:pPr>
            <a:r>
              <a:rPr lang="en-US" sz="2800" b="1" i="1" dirty="0" smtClean="0">
                <a:effectLst>
                  <a:outerShdw blurRad="38100" dist="38100" dir="2700000" algn="tl">
                    <a:srgbClr val="000000">
                      <a:alpha val="43137"/>
                    </a:srgbClr>
                  </a:outerShdw>
                </a:effectLst>
                <a:latin typeface="+mn-lt"/>
              </a:rPr>
              <a:t>Marketing Materials</a:t>
            </a:r>
            <a:endParaRPr lang="en-US" sz="2800" b="1" i="1" dirty="0">
              <a:effectLst>
                <a:outerShdw blurRad="38100" dist="38100" dir="2700000" algn="tl">
                  <a:srgbClr val="000000">
                    <a:alpha val="43137"/>
                  </a:srgbClr>
                </a:outerShdw>
              </a:effectLst>
              <a:latin typeface="+mn-lt"/>
            </a:endParaRPr>
          </a:p>
        </p:txBody>
      </p:sp>
      <p:pic>
        <p:nvPicPr>
          <p:cNvPr id="8" name="Picture 9" descr="elipse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67481"/>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929750"/>
      </p:ext>
    </p:extLst>
  </p:cSld>
  <p:clrMapOvr>
    <a:masterClrMapping/>
  </p:clrMapOvr>
  <p:transition advTm="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LOBE.jpg"/>
          <p:cNvPicPr>
            <a:picLocks noChangeAspect="1"/>
          </p:cNvPicPr>
          <p:nvPr/>
        </p:nvPicPr>
        <p:blipFill>
          <a:blip r:embed="rId3" cstate="print"/>
          <a:stretch>
            <a:fillRect/>
          </a:stretch>
        </p:blipFill>
        <p:spPr>
          <a:xfrm>
            <a:off x="2667000" y="1689197"/>
            <a:ext cx="6086104" cy="4178203"/>
          </a:xfrm>
          <a:prstGeom prst="ellipse">
            <a:avLst/>
          </a:prstGeom>
          <a:ln>
            <a:noFill/>
          </a:ln>
          <a:effectLst>
            <a:softEdge rad="127000"/>
          </a:effectLst>
        </p:spPr>
      </p:pic>
      <p:sp>
        <p:nvSpPr>
          <p:cNvPr id="21" name="Rectangle 4"/>
          <p:cNvSpPr txBox="1">
            <a:spLocks noChangeArrowheads="1"/>
          </p:cNvSpPr>
          <p:nvPr/>
        </p:nvSpPr>
        <p:spPr bwMode="auto">
          <a:xfrm>
            <a:off x="304800" y="2286000"/>
            <a:ext cx="2438400" cy="2590800"/>
          </a:xfrm>
          <a:prstGeom prst="rect">
            <a:avLst/>
          </a:prstGeom>
          <a:noFill/>
          <a:ln w="9525">
            <a:noFill/>
            <a:miter lim="800000"/>
            <a:headEnd/>
            <a:tailEnd/>
          </a:ln>
          <a:effectLst/>
        </p:spPr>
        <p:txBody>
          <a:bodyPr anchor="ctr" anchorCtr="1"/>
          <a:lstStyle/>
          <a:p>
            <a:pPr algn="ctr">
              <a:defRPr/>
            </a:pPr>
            <a:endParaRPr lang="en-US" sz="1200" b="1" dirty="0">
              <a:ln w="18415" cmpd="sng">
                <a:noFill/>
                <a:prstDash val="solid"/>
              </a:ln>
              <a:solidFill>
                <a:srgbClr val="093371"/>
              </a:solidFill>
              <a:effectLst>
                <a:outerShdw blurRad="38100" dist="38100" dir="2700000" algn="tl">
                  <a:srgbClr val="000000">
                    <a:alpha val="43137"/>
                  </a:srgbClr>
                </a:outerShdw>
              </a:effectLst>
            </a:endParaRPr>
          </a:p>
          <a:p>
            <a:pPr>
              <a:defRPr/>
            </a:pPr>
            <a:r>
              <a:rPr lang="en-US" b="1" dirty="0">
                <a:ln w="18415" cmpd="sng">
                  <a:noFill/>
                  <a:prstDash val="solid"/>
                </a:ln>
                <a:effectLst>
                  <a:outerShdw blurRad="38100" dist="38100" dir="2700000" algn="tl">
                    <a:srgbClr val="000000">
                      <a:alpha val="43137"/>
                    </a:srgbClr>
                  </a:outerShdw>
                </a:effectLst>
              </a:rPr>
              <a:t>Our state of the art headquarters and distribution center.</a:t>
            </a:r>
          </a:p>
          <a:p>
            <a:pPr algn="ctr">
              <a:defRPr/>
            </a:pPr>
            <a:endParaRPr lang="en-US" sz="1200" b="1" dirty="0">
              <a:ln w="18415" cmpd="sng">
                <a:noFill/>
                <a:prstDash val="solid"/>
              </a:ln>
              <a:effectLst>
                <a:outerShdw blurRad="38100" dist="38100" dir="2700000" algn="tl">
                  <a:srgbClr val="000000">
                    <a:alpha val="43137"/>
                  </a:srgbClr>
                </a:outerShdw>
              </a:effectLst>
            </a:endParaRPr>
          </a:p>
          <a:p>
            <a:pPr>
              <a:defRPr/>
            </a:pPr>
            <a:r>
              <a:rPr lang="en-US" sz="1200" b="1" dirty="0">
                <a:ln w="18415" cmpd="sng">
                  <a:noFill/>
                  <a:prstDash val="solid"/>
                </a:ln>
                <a:effectLst>
                  <a:outerShdw blurRad="38100" dist="38100" dir="2700000" algn="tl">
                    <a:srgbClr val="000000">
                      <a:alpha val="43137"/>
                    </a:srgbClr>
                  </a:outerShdw>
                </a:effectLst>
              </a:rPr>
              <a:t>Situated on 17 acres, our new 200,000sq/ft </a:t>
            </a:r>
          </a:p>
          <a:p>
            <a:pPr>
              <a:defRPr/>
            </a:pPr>
            <a:r>
              <a:rPr lang="en-US" sz="1200" b="1" dirty="0">
                <a:ln w="18415" cmpd="sng">
                  <a:noFill/>
                  <a:prstDash val="solid"/>
                </a:ln>
                <a:effectLst>
                  <a:outerShdw blurRad="38100" dist="38100" dir="2700000" algn="tl">
                    <a:srgbClr val="000000">
                      <a:alpha val="43137"/>
                    </a:srgbClr>
                  </a:outerShdw>
                </a:effectLst>
              </a:rPr>
              <a:t>state-of-the-art facility has plenty of room for future expansion. Centrally located in Texas between Dallas and Fort Worth, it is the perfect place for shipping across North or South America and the World. </a:t>
            </a:r>
            <a:endParaRPr lang="en-US" sz="4000" kern="0" dirty="0">
              <a:effectLst>
                <a:outerShdw blurRad="38100" dist="38100" dir="2700000" algn="tl">
                  <a:srgbClr val="000000">
                    <a:alpha val="43137"/>
                  </a:srgbClr>
                </a:outerShdw>
              </a:effectLst>
              <a:latin typeface="+mj-lt"/>
              <a:ea typeface="+mj-ea"/>
              <a:cs typeface="+mj-cs"/>
            </a:endParaRPr>
          </a:p>
        </p:txBody>
      </p:sp>
      <p:pic>
        <p:nvPicPr>
          <p:cNvPr id="26" name="Picture 25" descr="GLOBE.jpg"/>
          <p:cNvPicPr>
            <a:picLocks noChangeAspect="1"/>
          </p:cNvPicPr>
          <p:nvPr/>
        </p:nvPicPr>
        <p:blipFill>
          <a:blip r:embed="rId4" cstate="print"/>
          <a:stretch>
            <a:fillRect/>
          </a:stretch>
        </p:blipFill>
        <p:spPr>
          <a:xfrm>
            <a:off x="7162800" y="1676400"/>
            <a:ext cx="1690990" cy="1295400"/>
          </a:xfrm>
          <a:prstGeom prst="ellipse">
            <a:avLst/>
          </a:prstGeom>
          <a:ln>
            <a:noFill/>
          </a:ln>
          <a:effectLst>
            <a:softEdge rad="127000"/>
          </a:effectLst>
        </p:spPr>
      </p:pic>
      <p:pic>
        <p:nvPicPr>
          <p:cNvPr id="28" name="Picture 27" descr="GLOBE.jpg"/>
          <p:cNvPicPr>
            <a:picLocks noChangeAspect="1"/>
          </p:cNvPicPr>
          <p:nvPr/>
        </p:nvPicPr>
        <p:blipFill>
          <a:blip r:embed="rId5" cstate="print"/>
          <a:stretch>
            <a:fillRect/>
          </a:stretch>
        </p:blipFill>
        <p:spPr>
          <a:xfrm>
            <a:off x="7239000" y="4786993"/>
            <a:ext cx="1542143" cy="1156607"/>
          </a:xfrm>
          <a:prstGeom prst="ellipse">
            <a:avLst/>
          </a:prstGeom>
          <a:ln>
            <a:noFill/>
          </a:ln>
          <a:effectLst>
            <a:softEdge rad="127000"/>
          </a:effectLst>
        </p:spPr>
      </p:pic>
      <p:pic>
        <p:nvPicPr>
          <p:cNvPr id="29" name="Picture 28" descr="GLOBE.jpg"/>
          <p:cNvPicPr>
            <a:picLocks noChangeAspect="1"/>
          </p:cNvPicPr>
          <p:nvPr/>
        </p:nvPicPr>
        <p:blipFill>
          <a:blip r:embed="rId6" cstate="print"/>
          <a:stretch>
            <a:fillRect/>
          </a:stretch>
        </p:blipFill>
        <p:spPr>
          <a:xfrm>
            <a:off x="2585817" y="4739713"/>
            <a:ext cx="1605183" cy="1203887"/>
          </a:xfrm>
          <a:prstGeom prst="ellipse">
            <a:avLst/>
          </a:prstGeom>
          <a:ln>
            <a:noFill/>
          </a:ln>
          <a:effectLst>
            <a:softEdge rad="127000"/>
          </a:effectLst>
        </p:spPr>
      </p:pic>
      <p:pic>
        <p:nvPicPr>
          <p:cNvPr id="22" name="Picture 6" descr="E:\DCIM\104_PANA\P1040766.JPG"/>
          <p:cNvPicPr>
            <a:picLocks noChangeAspect="1" noChangeArrowheads="1"/>
          </p:cNvPicPr>
          <p:nvPr/>
        </p:nvPicPr>
        <p:blipFill>
          <a:blip r:embed="rId7" cstate="print">
            <a:lum bright="-4000" contrast="6000"/>
          </a:blip>
          <a:srcRect/>
          <a:stretch>
            <a:fillRect/>
          </a:stretch>
        </p:blipFill>
        <p:spPr bwMode="auto">
          <a:xfrm>
            <a:off x="4466771" y="1191952"/>
            <a:ext cx="2467429" cy="1475048"/>
          </a:xfrm>
          <a:prstGeom prst="rect">
            <a:avLst/>
          </a:prstGeom>
          <a:noFill/>
          <a:effectLst>
            <a:softEdge rad="127000"/>
          </a:effectLst>
        </p:spPr>
      </p:pic>
      <p:pic>
        <p:nvPicPr>
          <p:cNvPr id="30" name="Picture 29" descr="GLOBE.jpg"/>
          <p:cNvPicPr>
            <a:picLocks noChangeAspect="1"/>
          </p:cNvPicPr>
          <p:nvPr/>
        </p:nvPicPr>
        <p:blipFill>
          <a:blip r:embed="rId8" cstate="print"/>
          <a:stretch>
            <a:fillRect/>
          </a:stretch>
        </p:blipFill>
        <p:spPr>
          <a:xfrm>
            <a:off x="2572658" y="1490972"/>
            <a:ext cx="1542142" cy="1176028"/>
          </a:xfrm>
          <a:prstGeom prst="ellipse">
            <a:avLst/>
          </a:prstGeom>
          <a:ln>
            <a:noFill/>
          </a:ln>
          <a:effectLst>
            <a:softEdge rad="127000"/>
          </a:effectLst>
        </p:spPr>
      </p:pic>
      <p:pic>
        <p:nvPicPr>
          <p:cNvPr id="31" name="Picture 30" descr="UAC Arial 3.jpg"/>
          <p:cNvPicPr>
            <a:picLocks noChangeAspect="1"/>
          </p:cNvPicPr>
          <p:nvPr/>
        </p:nvPicPr>
        <p:blipFill>
          <a:blip r:embed="rId9" cstate="print">
            <a:lum bright="6000" contrast="19000"/>
          </a:blip>
          <a:srcRect t="33523" b="31094"/>
          <a:stretch>
            <a:fillRect/>
          </a:stretch>
        </p:blipFill>
        <p:spPr>
          <a:xfrm>
            <a:off x="4572000" y="5296293"/>
            <a:ext cx="2223035" cy="1104507"/>
          </a:xfrm>
          <a:prstGeom prst="ellipse">
            <a:avLst/>
          </a:prstGeom>
          <a:effectLst>
            <a:softEdge rad="127000"/>
          </a:effectLst>
        </p:spPr>
      </p:pic>
      <p:pic>
        <p:nvPicPr>
          <p:cNvPr id="69642" name="Picture 9" descr="elipse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2971800"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Our Facility</a:t>
            </a:r>
          </a:p>
        </p:txBody>
      </p:sp>
      <p:sp>
        <p:nvSpPr>
          <p:cNvPr id="12" name="TextBox 11"/>
          <p:cNvSpPr txBox="1"/>
          <p:nvPr/>
        </p:nvSpPr>
        <p:spPr>
          <a:xfrm>
            <a:off x="1752600" y="6273225"/>
            <a:ext cx="5029200" cy="523220"/>
          </a:xfrm>
          <a:prstGeom prst="rect">
            <a:avLst/>
          </a:prstGeom>
          <a:noFill/>
        </p:spPr>
        <p:txBody>
          <a:bodyPr wrap="square" rtlCol="0">
            <a:spAutoFit/>
          </a:bodyPr>
          <a:lstStyle/>
          <a:p>
            <a:pPr algn="ctr"/>
            <a:r>
              <a:rPr lang="en-US" sz="1400" dirty="0" smtClean="0"/>
              <a:t>1441 Heritage Parkway</a:t>
            </a:r>
          </a:p>
          <a:p>
            <a:pPr algn="ctr"/>
            <a:r>
              <a:rPr lang="en-US" sz="1400" dirty="0" smtClean="0"/>
              <a:t>Mansfield, TX 76063</a:t>
            </a:r>
          </a:p>
        </p:txBody>
      </p:sp>
    </p:spTree>
  </p:cSld>
  <p:clrMapOvr>
    <a:masterClrMapping/>
  </p:clrMapOvr>
  <mc:AlternateContent xmlns:mc="http://schemas.openxmlformats.org/markup-compatibility/2006" xmlns:p14="http://schemas.microsoft.com/office/powerpoint/2010/main">
    <mc:Choice Requires="p14">
      <p:transition p14:dur="200" advTm="20000">
        <p:fade/>
      </p:transition>
    </mc:Choice>
    <mc:Fallback xmlns="">
      <p:transition advTm="2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AC Frontispiece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2" descr="camera 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054475"/>
            <a:ext cx="20494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11" descr="UAC Arial 3.jpg"/>
          <p:cNvPicPr>
            <a:picLocks noChangeAspect="1"/>
          </p:cNvPicPr>
          <p:nvPr/>
        </p:nvPicPr>
        <p:blipFill>
          <a:blip r:embed="rId4">
            <a:lum bright="6000" contrast="18000"/>
            <a:extLst>
              <a:ext uri="{28A0092B-C50C-407E-A947-70E740481C1C}">
                <a14:useLocalDpi xmlns:a14="http://schemas.microsoft.com/office/drawing/2010/main" val="0"/>
              </a:ext>
            </a:extLst>
          </a:blip>
          <a:srcRect t="33524" b="31094"/>
          <a:stretch>
            <a:fillRect/>
          </a:stretch>
        </p:blipFill>
        <p:spPr bwMode="auto">
          <a:xfrm>
            <a:off x="2743200" y="1685925"/>
            <a:ext cx="5943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7" descr="P105089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994150"/>
            <a:ext cx="169703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19" descr="P1050885.JPG"/>
          <p:cNvPicPr>
            <a:picLocks noChangeAspect="1"/>
          </p:cNvPicPr>
          <p:nvPr/>
        </p:nvPicPr>
        <p:blipFill>
          <a:blip r:embed="rId6">
            <a:lum bright="-8000" contrast="-14000"/>
            <a:extLst>
              <a:ext uri="{28A0092B-C50C-407E-A947-70E740481C1C}">
                <a14:useLocalDpi xmlns:a14="http://schemas.microsoft.com/office/drawing/2010/main" val="0"/>
              </a:ext>
            </a:extLst>
          </a:blip>
          <a:srcRect/>
          <a:stretch>
            <a:fillRect/>
          </a:stretch>
        </p:blipFill>
        <p:spPr bwMode="auto">
          <a:xfrm>
            <a:off x="2716213" y="3995738"/>
            <a:ext cx="16986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txBox="1">
            <a:spLocks noChangeArrowheads="1"/>
          </p:cNvSpPr>
          <p:nvPr/>
        </p:nvSpPr>
        <p:spPr bwMode="auto">
          <a:xfrm>
            <a:off x="304800" y="2971800"/>
            <a:ext cx="2386013" cy="2590800"/>
          </a:xfrm>
          <a:prstGeom prst="rect">
            <a:avLst/>
          </a:prstGeom>
          <a:noFill/>
          <a:ln w="9525">
            <a:noFill/>
            <a:miter lim="800000"/>
            <a:headEnd/>
            <a:tailEnd/>
          </a:ln>
          <a:effectLst/>
        </p:spPr>
        <p:txBody>
          <a:bodyPr anchor="ctr" anchorCtr="1"/>
          <a:lstStyle/>
          <a:p>
            <a:pPr>
              <a:defRPr/>
            </a:pPr>
            <a:r>
              <a:rPr lang="en-US" b="1" dirty="0">
                <a:ln w="18415" cmpd="sng">
                  <a:noFill/>
                  <a:prstDash val="solid"/>
                </a:ln>
                <a:effectLst>
                  <a:outerShdw blurRad="38100" dist="38100" dir="2700000" algn="tl">
                    <a:srgbClr val="000000">
                      <a:alpha val="43137"/>
                    </a:srgbClr>
                  </a:outerShdw>
                </a:effectLst>
              </a:rPr>
              <a:t>188,000 square foot warehouse</a:t>
            </a:r>
          </a:p>
          <a:p>
            <a:pPr>
              <a:defRPr/>
            </a:pPr>
            <a:endParaRPr lang="en-US" sz="1050" b="1" dirty="0">
              <a:ln w="18415" cmpd="sng">
                <a:noFill/>
                <a:prstDash val="solid"/>
              </a:ln>
              <a:effectLst>
                <a:outerShdw blurRad="38100" dist="38100" dir="2700000" algn="tl">
                  <a:srgbClr val="000000">
                    <a:alpha val="43137"/>
                  </a:srgbClr>
                </a:outerShdw>
              </a:effectLst>
            </a:endParaRPr>
          </a:p>
          <a:p>
            <a:pPr>
              <a:defRPr/>
            </a:pPr>
            <a:r>
              <a:rPr lang="en-US" sz="1200" b="1" dirty="0">
                <a:ln w="18415" cmpd="sng">
                  <a:noFill/>
                  <a:prstDash val="solid"/>
                </a:ln>
                <a:effectLst>
                  <a:outerShdw blurRad="38100" dist="38100" dir="2700000" algn="tl">
                    <a:srgbClr val="000000">
                      <a:alpha val="43137"/>
                    </a:srgbClr>
                  </a:outerShdw>
                </a:effectLst>
              </a:rPr>
              <a:t>Our state of the art warehouse spans </a:t>
            </a:r>
          </a:p>
          <a:p>
            <a:pPr>
              <a:defRPr/>
            </a:pPr>
            <a:r>
              <a:rPr lang="en-US" sz="1200" b="1" dirty="0">
                <a:ln w="18415" cmpd="sng">
                  <a:noFill/>
                  <a:prstDash val="solid"/>
                </a:ln>
                <a:effectLst>
                  <a:outerShdw blurRad="38100" dist="38100" dir="2700000" algn="tl">
                    <a:srgbClr val="000000">
                      <a:alpha val="43137"/>
                    </a:srgbClr>
                  </a:outerShdw>
                </a:effectLst>
              </a:rPr>
              <a:t>3 ½ football fields. All operations are constantly monitored to assure maximum throughput and efficient flow. </a:t>
            </a:r>
          </a:p>
          <a:p>
            <a:pPr>
              <a:defRPr/>
            </a:pPr>
            <a:r>
              <a:rPr lang="en-US" sz="1200" b="1" dirty="0">
                <a:ln w="18415" cmpd="sng">
                  <a:noFill/>
                  <a:prstDash val="solid"/>
                </a:ln>
                <a:effectLst>
                  <a:outerShdw blurRad="38100" dist="38100" dir="2700000" algn="tl">
                    <a:srgbClr val="000000">
                      <a:alpha val="43137"/>
                    </a:srgbClr>
                  </a:outerShdw>
                </a:effectLst>
              </a:rPr>
              <a:t>This provides us a distinct advantage over all our competition.</a:t>
            </a:r>
            <a:r>
              <a:rPr lang="en-US" sz="5400" b="1" kern="0" dirty="0">
                <a:effectLst>
                  <a:outerShdw blurRad="38100" dist="38100" dir="2700000" algn="tl">
                    <a:srgbClr val="000000">
                      <a:alpha val="43137"/>
                    </a:srgbClr>
                  </a:outerShdw>
                </a:effectLst>
                <a:latin typeface="Arial" charset="0"/>
                <a:ea typeface="+mj-ea"/>
                <a:cs typeface="+mj-cs"/>
              </a:rPr>
              <a:t/>
            </a:r>
            <a:br>
              <a:rPr lang="en-US" sz="5400" b="1" kern="0" dirty="0">
                <a:effectLst>
                  <a:outerShdw blurRad="38100" dist="38100" dir="2700000" algn="tl">
                    <a:srgbClr val="000000">
                      <a:alpha val="43137"/>
                    </a:srgbClr>
                  </a:outerShdw>
                </a:effectLst>
                <a:latin typeface="Arial" charset="0"/>
                <a:ea typeface="+mj-ea"/>
                <a:cs typeface="+mj-cs"/>
              </a:rPr>
            </a:br>
            <a:r>
              <a:rPr lang="en-US" sz="4400" kern="0" dirty="0">
                <a:effectLst>
                  <a:outerShdw blurRad="38100" dist="38100" dir="2700000" algn="tl">
                    <a:srgbClr val="000000">
                      <a:alpha val="43137"/>
                    </a:srgbClr>
                  </a:outerShdw>
                </a:effectLst>
                <a:latin typeface="+mj-lt"/>
                <a:ea typeface="+mj-ea"/>
                <a:cs typeface="+mj-cs"/>
              </a:rPr>
              <a:t/>
            </a:r>
            <a:br>
              <a:rPr lang="en-US" sz="4400" kern="0" dirty="0">
                <a:effectLst>
                  <a:outerShdw blurRad="38100" dist="38100" dir="2700000" algn="tl">
                    <a:srgbClr val="000000">
                      <a:alpha val="43137"/>
                    </a:srgbClr>
                  </a:outerShdw>
                </a:effectLst>
                <a:latin typeface="+mj-lt"/>
                <a:ea typeface="+mj-ea"/>
                <a:cs typeface="+mj-cs"/>
              </a:rPr>
            </a:br>
            <a:endParaRPr lang="en-US" sz="4400" kern="0" dirty="0">
              <a:effectLst>
                <a:outerShdw blurRad="38100" dist="38100" dir="2700000" algn="tl">
                  <a:srgbClr val="000000">
                    <a:alpha val="43137"/>
                  </a:srgbClr>
                </a:outerShdw>
              </a:effectLst>
              <a:latin typeface="+mj-lt"/>
              <a:ea typeface="+mj-ea"/>
              <a:cs typeface="+mj-cs"/>
            </a:endParaRPr>
          </a:p>
        </p:txBody>
      </p:sp>
      <p:pic>
        <p:nvPicPr>
          <p:cNvPr id="71687" name="Picture 9" descr="elipse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971800"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Our  Warehouse</a:t>
            </a:r>
          </a:p>
        </p:txBody>
      </p:sp>
      <p:sp>
        <p:nvSpPr>
          <p:cNvPr id="9" name="TextBox 8"/>
          <p:cNvSpPr txBox="1"/>
          <p:nvPr/>
        </p:nvSpPr>
        <p:spPr>
          <a:xfrm>
            <a:off x="1752600" y="6273225"/>
            <a:ext cx="5029200" cy="523220"/>
          </a:xfrm>
          <a:prstGeom prst="rect">
            <a:avLst/>
          </a:prstGeom>
          <a:noFill/>
        </p:spPr>
        <p:txBody>
          <a:bodyPr wrap="square" rtlCol="0">
            <a:spAutoFit/>
          </a:bodyPr>
          <a:lstStyle/>
          <a:p>
            <a:pPr algn="ctr"/>
            <a:r>
              <a:rPr lang="en-US" sz="1400" dirty="0" smtClean="0"/>
              <a:t>1441 Heritage Parkway</a:t>
            </a:r>
          </a:p>
          <a:p>
            <a:pPr algn="ctr"/>
            <a:r>
              <a:rPr lang="en-US" sz="1400" dirty="0" smtClean="0"/>
              <a:t>Mansfield, TX 76063</a:t>
            </a:r>
          </a:p>
        </p:txBody>
      </p:sp>
    </p:spTree>
  </p:cSld>
  <p:clrMapOvr>
    <a:masterClrMapping/>
  </p:clrMapOvr>
  <mc:AlternateContent xmlns:mc="http://schemas.openxmlformats.org/markup-compatibility/2006" xmlns:p14="http://schemas.microsoft.com/office/powerpoint/2010/main">
    <mc:Choice Requires="p14">
      <p:transition p14:dur="200" advTm="20000">
        <p:fade/>
      </p:transition>
    </mc:Choice>
    <mc:Fallback xmlns="">
      <p:transition advTm="2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8"/>
          <p:cNvPicPr>
            <a:picLocks noChangeAspect="1" noChangeArrowheads="1"/>
          </p:cNvPicPr>
          <p:nvPr/>
        </p:nvPicPr>
        <p:blipFill>
          <a:blip r:embed="rId3">
            <a:extLst>
              <a:ext uri="{28A0092B-C50C-407E-A947-70E740481C1C}">
                <a14:useLocalDpi xmlns:a14="http://schemas.microsoft.com/office/drawing/2010/main" val="0"/>
              </a:ext>
            </a:extLst>
          </a:blip>
          <a:srcRect l="22501"/>
          <a:stretch>
            <a:fillRect/>
          </a:stretch>
        </p:blipFill>
        <p:spPr bwMode="auto">
          <a:xfrm>
            <a:off x="4700588" y="4830763"/>
            <a:ext cx="211296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9"/>
          <p:cNvPicPr>
            <a:picLocks noChangeAspect="1" noChangeArrowheads="1"/>
          </p:cNvPicPr>
          <p:nvPr/>
        </p:nvPicPr>
        <p:blipFill>
          <a:blip r:embed="rId4">
            <a:extLst>
              <a:ext uri="{28A0092B-C50C-407E-A947-70E740481C1C}">
                <a14:useLocalDpi xmlns:a14="http://schemas.microsoft.com/office/drawing/2010/main" val="0"/>
              </a:ext>
            </a:extLst>
          </a:blip>
          <a:srcRect l="15788"/>
          <a:stretch>
            <a:fillRect/>
          </a:stretch>
        </p:blipFill>
        <p:spPr bwMode="auto">
          <a:xfrm>
            <a:off x="2643188" y="4648200"/>
            <a:ext cx="218122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7"/>
          <p:cNvPicPr>
            <a:picLocks noChangeAspect="1" noChangeArrowheads="1"/>
          </p:cNvPicPr>
          <p:nvPr/>
        </p:nvPicPr>
        <p:blipFill>
          <a:blip r:embed="rId5">
            <a:extLst>
              <a:ext uri="{28A0092B-C50C-407E-A947-70E740481C1C}">
                <a14:useLocalDpi xmlns:a14="http://schemas.microsoft.com/office/drawing/2010/main" val="0"/>
              </a:ext>
            </a:extLst>
          </a:blip>
          <a:srcRect l="14285"/>
          <a:stretch>
            <a:fillRect/>
          </a:stretch>
        </p:blipFill>
        <p:spPr bwMode="auto">
          <a:xfrm>
            <a:off x="6453188" y="4694238"/>
            <a:ext cx="23860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8388" y="3003550"/>
            <a:ext cx="26590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25"/>
          <p:cNvPicPr>
            <a:picLocks noChangeAspect="1" noChangeArrowheads="1"/>
          </p:cNvPicPr>
          <p:nvPr/>
        </p:nvPicPr>
        <p:blipFill>
          <a:blip r:embed="rId7">
            <a:extLst>
              <a:ext uri="{28A0092B-C50C-407E-A947-70E740481C1C}">
                <a14:useLocalDpi xmlns:a14="http://schemas.microsoft.com/office/drawing/2010/main" val="0"/>
              </a:ext>
            </a:extLst>
          </a:blip>
          <a:srcRect l="16216"/>
          <a:stretch>
            <a:fillRect/>
          </a:stretch>
        </p:blipFill>
        <p:spPr bwMode="auto">
          <a:xfrm>
            <a:off x="2643188" y="3017838"/>
            <a:ext cx="21129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1" descr="UAC Arial 3.jpg"/>
          <p:cNvPicPr>
            <a:picLocks noChangeAspect="1"/>
          </p:cNvPicPr>
          <p:nvPr/>
        </p:nvPicPr>
        <p:blipFill>
          <a:blip r:embed="rId8">
            <a:extLst>
              <a:ext uri="{28A0092B-C50C-407E-A947-70E740481C1C}">
                <a14:useLocalDpi xmlns:a14="http://schemas.microsoft.com/office/drawing/2010/main" val="0"/>
              </a:ext>
            </a:extLst>
          </a:blip>
          <a:srcRect l="10274" t="36292" b="22739"/>
          <a:stretch>
            <a:fillRect/>
          </a:stretch>
        </p:blipFill>
        <p:spPr bwMode="auto">
          <a:xfrm>
            <a:off x="4267200" y="1600200"/>
            <a:ext cx="25908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0388" y="1600200"/>
            <a:ext cx="18446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3188" y="1600200"/>
            <a:ext cx="15319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
          <p:cNvSpPr txBox="1">
            <a:spLocks noChangeArrowheads="1"/>
          </p:cNvSpPr>
          <p:nvPr/>
        </p:nvSpPr>
        <p:spPr bwMode="auto">
          <a:xfrm>
            <a:off x="228600" y="2590800"/>
            <a:ext cx="2362200" cy="2590800"/>
          </a:xfrm>
          <a:prstGeom prst="rect">
            <a:avLst/>
          </a:prstGeom>
          <a:noFill/>
          <a:ln w="9525">
            <a:noFill/>
            <a:miter lim="800000"/>
            <a:headEnd/>
            <a:tailEnd/>
          </a:ln>
          <a:effectLst/>
        </p:spPr>
        <p:txBody>
          <a:bodyPr anchor="ctr" anchorCtr="1"/>
          <a:lstStyle/>
          <a:p>
            <a:pPr>
              <a:defRPr/>
            </a:pPr>
            <a:r>
              <a:rPr lang="en-US" sz="2000" b="1" dirty="0">
                <a:ln w="18415" cmpd="sng">
                  <a:noFill/>
                  <a:prstDash val="solid"/>
                </a:ln>
                <a:effectLst>
                  <a:outerShdw blurRad="38100" dist="38100" dir="2700000" algn="tl">
                    <a:srgbClr val="000000">
                      <a:alpha val="43137"/>
                    </a:srgbClr>
                  </a:outerShdw>
                </a:effectLst>
              </a:rPr>
              <a:t>        </a:t>
            </a:r>
            <a:endParaRPr lang="en-US" sz="1700" b="1" dirty="0">
              <a:ln w="18415" cmpd="sng">
                <a:noFill/>
                <a:prstDash val="solid"/>
              </a:ln>
              <a:effectLst>
                <a:outerShdw blurRad="38100" dist="38100" dir="2700000" algn="tl">
                  <a:srgbClr val="000000">
                    <a:alpha val="43137"/>
                  </a:srgbClr>
                </a:outerShdw>
              </a:effectLst>
            </a:endParaRPr>
          </a:p>
          <a:p>
            <a:pPr>
              <a:defRPr/>
            </a:pPr>
            <a:r>
              <a:rPr lang="en-US" sz="1700" b="1" dirty="0">
                <a:ln w="18415" cmpd="sng">
                  <a:noFill/>
                  <a:prstDash val="solid"/>
                </a:ln>
                <a:effectLst>
                  <a:outerShdw blurRad="38100" dist="38100" dir="2700000" algn="tl">
                    <a:srgbClr val="000000">
                      <a:alpha val="43137"/>
                    </a:srgbClr>
                  </a:outerShdw>
                </a:effectLst>
              </a:rPr>
              <a:t>      </a:t>
            </a:r>
          </a:p>
          <a:p>
            <a:pPr>
              <a:defRPr/>
            </a:pPr>
            <a:endParaRPr lang="en-US" sz="1700" b="1" dirty="0">
              <a:ln w="18415" cmpd="sng">
                <a:noFill/>
                <a:prstDash val="solid"/>
              </a:ln>
              <a:effectLst>
                <a:outerShdw blurRad="38100" dist="38100" dir="2700000" algn="tl">
                  <a:srgbClr val="000000">
                    <a:alpha val="43137"/>
                  </a:srgbClr>
                </a:outerShdw>
              </a:effectLst>
            </a:endParaRPr>
          </a:p>
          <a:p>
            <a:pPr>
              <a:defRPr/>
            </a:pPr>
            <a:endParaRPr lang="en-US" sz="1700" b="1" dirty="0">
              <a:ln w="18415" cmpd="sng">
                <a:noFill/>
                <a:prstDash val="solid"/>
              </a:ln>
              <a:effectLst>
                <a:outerShdw blurRad="38100" dist="38100" dir="2700000" algn="tl">
                  <a:srgbClr val="000000">
                    <a:alpha val="43137"/>
                  </a:srgbClr>
                </a:outerShdw>
              </a:effectLst>
            </a:endParaRPr>
          </a:p>
          <a:p>
            <a:pPr>
              <a:defRPr/>
            </a:pPr>
            <a:r>
              <a:rPr lang="en-US" b="1" dirty="0">
                <a:ln w="18415" cmpd="sng">
                  <a:noFill/>
                  <a:prstDash val="solid"/>
                </a:ln>
                <a:effectLst>
                  <a:outerShdw blurRad="38100" dist="38100" dir="2700000" algn="tl">
                    <a:srgbClr val="000000">
                      <a:alpha val="43137"/>
                    </a:srgbClr>
                  </a:outerShdw>
                </a:effectLst>
              </a:rPr>
              <a:t>12,000 square foot corporate office</a:t>
            </a:r>
          </a:p>
          <a:p>
            <a:pPr>
              <a:defRPr/>
            </a:pPr>
            <a:endParaRPr lang="en-US" sz="700" b="1" dirty="0">
              <a:ln w="18415" cmpd="sng">
                <a:noFill/>
                <a:prstDash val="solid"/>
              </a:ln>
              <a:effectLst>
                <a:outerShdw blurRad="38100" dist="38100" dir="2700000" algn="tl">
                  <a:srgbClr val="000000">
                    <a:alpha val="43137"/>
                  </a:srgbClr>
                </a:outerShdw>
              </a:effectLst>
            </a:endParaRPr>
          </a:p>
          <a:p>
            <a:pPr>
              <a:defRPr/>
            </a:pPr>
            <a:r>
              <a:rPr lang="en-US" sz="1200" b="1" dirty="0">
                <a:ln w="18415" cmpd="sng">
                  <a:noFill/>
                  <a:prstDash val="solid"/>
                </a:ln>
                <a:effectLst>
                  <a:outerShdw blurRad="38100" dist="38100" dir="2700000" algn="tl">
                    <a:srgbClr val="000000">
                      <a:alpha val="43137"/>
                    </a:srgbClr>
                  </a:outerShdw>
                </a:effectLst>
              </a:rPr>
              <a:t>Our corporate office utilizes the open concept to run operations with optimum efficiency. This high-tech information center provides accurate up-to-the-minute answers for our customers.  All the knowledge you need </a:t>
            </a:r>
          </a:p>
          <a:p>
            <a:pPr>
              <a:defRPr/>
            </a:pPr>
            <a:r>
              <a:rPr lang="en-US" sz="1200" b="1" dirty="0">
                <a:ln w="18415" cmpd="sng">
                  <a:noFill/>
                  <a:prstDash val="solid"/>
                </a:ln>
                <a:effectLst>
                  <a:outerShdw blurRad="38100" dist="38100" dir="2700000" algn="tl">
                    <a:srgbClr val="000000">
                      <a:alpha val="43137"/>
                    </a:srgbClr>
                  </a:outerShdw>
                </a:effectLst>
              </a:rPr>
              <a:t>from one central source is one more advantage we have over our competition.</a:t>
            </a:r>
            <a:r>
              <a:rPr lang="en-US" sz="1400" b="1" kern="0" dirty="0">
                <a:effectLst>
                  <a:outerShdw blurRad="38100" dist="38100" dir="2700000" algn="tl">
                    <a:srgbClr val="000000">
                      <a:alpha val="43137"/>
                    </a:srgbClr>
                  </a:outerShdw>
                </a:effectLst>
                <a:latin typeface="Arial" charset="0"/>
                <a:ea typeface="+mj-ea"/>
                <a:cs typeface="+mj-cs"/>
              </a:rPr>
              <a:t/>
            </a:r>
            <a:br>
              <a:rPr lang="en-US" sz="1400" b="1" kern="0" dirty="0">
                <a:effectLst>
                  <a:outerShdw blurRad="38100" dist="38100" dir="2700000" algn="tl">
                    <a:srgbClr val="000000">
                      <a:alpha val="43137"/>
                    </a:srgbClr>
                  </a:outerShdw>
                </a:effectLst>
                <a:latin typeface="Arial" charset="0"/>
                <a:ea typeface="+mj-ea"/>
                <a:cs typeface="+mj-cs"/>
              </a:rPr>
            </a:br>
            <a:r>
              <a:rPr lang="en-US" sz="4000" kern="0" dirty="0">
                <a:effectLst>
                  <a:outerShdw blurRad="38100" dist="38100" dir="2700000" algn="tl">
                    <a:srgbClr val="000000">
                      <a:alpha val="43137"/>
                    </a:srgbClr>
                  </a:outerShdw>
                </a:effectLst>
                <a:latin typeface="+mj-lt"/>
                <a:ea typeface="+mj-ea"/>
                <a:cs typeface="+mj-cs"/>
              </a:rPr>
              <a:t/>
            </a:r>
            <a:br>
              <a:rPr lang="en-US" sz="4000" kern="0" dirty="0">
                <a:effectLst>
                  <a:outerShdw blurRad="38100" dist="38100" dir="2700000" algn="tl">
                    <a:srgbClr val="000000">
                      <a:alpha val="43137"/>
                    </a:srgbClr>
                  </a:outerShdw>
                </a:effectLst>
                <a:latin typeface="+mj-lt"/>
                <a:ea typeface="+mj-ea"/>
                <a:cs typeface="+mj-cs"/>
              </a:rPr>
            </a:br>
            <a:endParaRPr lang="en-US" sz="4000" kern="0" dirty="0">
              <a:effectLst>
                <a:outerShdw blurRad="38100" dist="38100" dir="2700000" algn="tl">
                  <a:srgbClr val="000000">
                    <a:alpha val="43137"/>
                  </a:srgbClr>
                </a:outerShdw>
              </a:effectLst>
              <a:latin typeface="+mj-lt"/>
              <a:ea typeface="+mj-ea"/>
              <a:cs typeface="+mj-cs"/>
            </a:endParaRPr>
          </a:p>
        </p:txBody>
      </p:sp>
      <p:pic>
        <p:nvPicPr>
          <p:cNvPr id="73739" name="Picture 22" descr="camera 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90988" y="2643188"/>
            <a:ext cx="3086100"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9" descr="elipse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2971800"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Our  Corporate Office</a:t>
            </a:r>
          </a:p>
        </p:txBody>
      </p:sp>
      <p:sp>
        <p:nvSpPr>
          <p:cNvPr id="14" name="TextBox 13"/>
          <p:cNvSpPr txBox="1"/>
          <p:nvPr/>
        </p:nvSpPr>
        <p:spPr>
          <a:xfrm>
            <a:off x="1752600" y="6273225"/>
            <a:ext cx="5029200" cy="523220"/>
          </a:xfrm>
          <a:prstGeom prst="rect">
            <a:avLst/>
          </a:prstGeom>
          <a:noFill/>
        </p:spPr>
        <p:txBody>
          <a:bodyPr wrap="square" rtlCol="0">
            <a:spAutoFit/>
          </a:bodyPr>
          <a:lstStyle/>
          <a:p>
            <a:pPr algn="ctr"/>
            <a:r>
              <a:rPr lang="en-US" sz="1400" dirty="0" smtClean="0"/>
              <a:t>1441 Heritage Parkway</a:t>
            </a:r>
          </a:p>
          <a:p>
            <a:pPr algn="ctr"/>
            <a:r>
              <a:rPr lang="en-US" sz="1400" dirty="0" smtClean="0"/>
              <a:t>Mansfield, TX 76063</a:t>
            </a:r>
          </a:p>
        </p:txBody>
      </p:sp>
    </p:spTree>
  </p:cSld>
  <p:clrMapOvr>
    <a:masterClrMapping/>
  </p:clrMapOvr>
  <mc:AlternateContent xmlns:mc="http://schemas.openxmlformats.org/markup-compatibility/2006" xmlns:p14="http://schemas.microsoft.com/office/powerpoint/2010/main">
    <mc:Choice Requires="p14">
      <p:transition p14:dur="200" advTm="20000">
        <p:fade/>
      </p:transition>
    </mc:Choice>
    <mc:Fallback xmlns="">
      <p:transition advTm="2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4"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3260725" y="4667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Our </a:t>
            </a:r>
            <a:r>
              <a:rPr lang="en-US" sz="2800" b="1" i="1" dirty="0" smtClean="0">
                <a:effectLst>
                  <a:outerShdw blurRad="38100" dist="38100" dir="2700000" algn="tl">
                    <a:srgbClr val="000000">
                      <a:alpha val="43137"/>
                    </a:srgbClr>
                  </a:outerShdw>
                </a:effectLst>
                <a:latin typeface="+mn-lt"/>
              </a:rPr>
              <a:t>Online Catalog</a:t>
            </a:r>
            <a:endParaRPr lang="en-US" sz="2800" b="1" i="1" dirty="0">
              <a:effectLst>
                <a:outerShdw blurRad="38100" dist="38100" dir="2700000" algn="tl">
                  <a:srgbClr val="000000">
                    <a:alpha val="43137"/>
                  </a:srgbClr>
                </a:outerShdw>
              </a:effectLst>
              <a:latin typeface="+mn-lt"/>
            </a:endParaRPr>
          </a:p>
        </p:txBody>
      </p:sp>
      <p:sp>
        <p:nvSpPr>
          <p:cNvPr id="13" name="Rectangle 4"/>
          <p:cNvSpPr txBox="1">
            <a:spLocks noChangeArrowheads="1"/>
          </p:cNvSpPr>
          <p:nvPr/>
        </p:nvSpPr>
        <p:spPr bwMode="auto">
          <a:xfrm>
            <a:off x="228600" y="2468366"/>
            <a:ext cx="2438400" cy="2590800"/>
          </a:xfrm>
          <a:prstGeom prst="rect">
            <a:avLst/>
          </a:prstGeom>
          <a:noFill/>
          <a:ln w="9525">
            <a:noFill/>
            <a:miter lim="800000"/>
            <a:headEnd/>
            <a:tailEnd/>
          </a:ln>
          <a:effectLst/>
        </p:spPr>
        <p:txBody>
          <a:bodyPr anchor="ctr" anchorCtr="1"/>
          <a:lstStyle/>
          <a:p>
            <a:pPr algn="ctr">
              <a:defRPr/>
            </a:pPr>
            <a:r>
              <a:rPr lang="en-US" sz="1600" b="1" dirty="0">
                <a:ln w="18415" cmpd="sng">
                  <a:noFill/>
                  <a:prstDash val="solid"/>
                </a:ln>
                <a:effectLst>
                  <a:outerShdw blurRad="38100" dist="38100" dir="2700000" algn="tl">
                    <a:srgbClr val="000000">
                      <a:alpha val="43137"/>
                    </a:srgbClr>
                  </a:outerShdw>
                </a:effectLst>
              </a:rPr>
              <a:t>Up-to-the-minute, accurate information, anywhere, anytime</a:t>
            </a:r>
          </a:p>
          <a:p>
            <a:pPr algn="ctr">
              <a:defRPr/>
            </a:pPr>
            <a:endParaRPr lang="en-US" sz="1200" b="1" kern="0" dirty="0">
              <a:ln w="18415" cmpd="sng">
                <a:noFill/>
                <a:prstDash val="solid"/>
              </a:ln>
              <a:effectLst>
                <a:outerShdw blurRad="38100" dist="38100" dir="2700000" algn="tl">
                  <a:srgbClr val="000000">
                    <a:alpha val="43137"/>
                  </a:srgbClr>
                </a:outerShdw>
              </a:effectLst>
              <a:ea typeface="+mj-ea"/>
              <a:cs typeface="+mj-cs"/>
            </a:endParaRPr>
          </a:p>
          <a:p>
            <a:pPr>
              <a:defRPr/>
            </a:pPr>
            <a:r>
              <a:rPr lang="en-US" sz="1200" b="1" kern="0" dirty="0">
                <a:ln w="18415" cmpd="sng">
                  <a:noFill/>
                  <a:prstDash val="solid"/>
                </a:ln>
                <a:effectLst>
                  <a:outerShdw blurRad="38100" dist="38100" dir="2700000" algn="tl">
                    <a:srgbClr val="000000">
                      <a:alpha val="43137"/>
                    </a:srgbClr>
                  </a:outerShdw>
                </a:effectLst>
                <a:ea typeface="+mj-ea"/>
                <a:cs typeface="+mj-cs"/>
              </a:rPr>
              <a:t>UAC has one of the </a:t>
            </a:r>
            <a:r>
              <a:rPr lang="en-US" sz="1200" b="1" kern="0" dirty="0" smtClean="0">
                <a:ln w="18415" cmpd="sng">
                  <a:noFill/>
                  <a:prstDash val="solid"/>
                </a:ln>
                <a:effectLst>
                  <a:outerShdw blurRad="38100" dist="38100" dir="2700000" algn="tl">
                    <a:srgbClr val="000000">
                      <a:alpha val="43137"/>
                    </a:srgbClr>
                  </a:outerShdw>
                </a:effectLst>
                <a:ea typeface="+mj-ea"/>
                <a:cs typeface="+mj-cs"/>
              </a:rPr>
              <a:t>most comprehensive </a:t>
            </a:r>
            <a:r>
              <a:rPr lang="en-US" sz="1200" b="1" kern="0" dirty="0">
                <a:ln w="18415" cmpd="sng">
                  <a:noFill/>
                  <a:prstDash val="solid"/>
                </a:ln>
                <a:effectLst>
                  <a:outerShdw blurRad="38100" dist="38100" dir="2700000" algn="tl">
                    <a:srgbClr val="000000">
                      <a:alpha val="43137"/>
                    </a:srgbClr>
                  </a:outerShdw>
                </a:effectLst>
                <a:ea typeface="+mj-ea"/>
                <a:cs typeface="+mj-cs"/>
              </a:rPr>
              <a:t>electronic AC </a:t>
            </a:r>
            <a:r>
              <a:rPr lang="en-US" sz="1200" b="1" kern="0" dirty="0" smtClean="0">
                <a:ln w="18415" cmpd="sng">
                  <a:noFill/>
                  <a:prstDash val="solid"/>
                </a:ln>
                <a:effectLst>
                  <a:outerShdw blurRad="38100" dist="38100" dir="2700000" algn="tl">
                    <a:srgbClr val="000000">
                      <a:alpha val="43137"/>
                    </a:srgbClr>
                  </a:outerShdw>
                </a:effectLst>
                <a:ea typeface="+mj-ea"/>
                <a:cs typeface="+mj-cs"/>
              </a:rPr>
              <a:t>catalogs,  </a:t>
            </a:r>
            <a:r>
              <a:rPr lang="en-US" sz="1200" b="1" kern="0" dirty="0">
                <a:ln w="18415" cmpd="sng">
                  <a:noFill/>
                  <a:prstDash val="solid"/>
                </a:ln>
                <a:effectLst>
                  <a:outerShdw blurRad="38100" dist="38100" dir="2700000" algn="tl">
                    <a:srgbClr val="000000">
                      <a:alpha val="43137"/>
                    </a:srgbClr>
                  </a:outerShdw>
                </a:effectLst>
                <a:ea typeface="+mj-ea"/>
                <a:cs typeface="+mj-cs"/>
              </a:rPr>
              <a:t>which has always been ahead of the competition. Our web site provides online ordering, AAIA applications, and accurate up-to-date information in a user friendly interface.  Our catalog is one of the </a:t>
            </a:r>
          </a:p>
          <a:p>
            <a:pPr>
              <a:defRPr/>
            </a:pPr>
            <a:r>
              <a:rPr lang="en-US" sz="1200" b="1" kern="0" dirty="0">
                <a:ln w="18415" cmpd="sng">
                  <a:noFill/>
                  <a:prstDash val="solid"/>
                </a:ln>
                <a:effectLst>
                  <a:outerShdw blurRad="38100" dist="38100" dir="2700000" algn="tl">
                    <a:srgbClr val="000000">
                      <a:alpha val="43137"/>
                    </a:srgbClr>
                  </a:outerShdw>
                </a:effectLst>
                <a:ea typeface="+mj-ea"/>
                <a:cs typeface="+mj-cs"/>
              </a:rPr>
              <a:t>most trusted catalogs </a:t>
            </a:r>
          </a:p>
          <a:p>
            <a:pPr>
              <a:defRPr/>
            </a:pPr>
            <a:r>
              <a:rPr lang="en-US" sz="1200" b="1" kern="0" dirty="0">
                <a:ln w="18415" cmpd="sng">
                  <a:noFill/>
                  <a:prstDash val="solid"/>
                </a:ln>
                <a:effectLst>
                  <a:outerShdw blurRad="38100" dist="38100" dir="2700000" algn="tl">
                    <a:srgbClr val="000000">
                      <a:alpha val="43137"/>
                    </a:srgbClr>
                  </a:outerShdw>
                </a:effectLst>
                <a:ea typeface="+mj-ea"/>
                <a:cs typeface="+mj-cs"/>
              </a:rPr>
              <a:t>in the industry today.</a:t>
            </a:r>
            <a:endParaRPr lang="en-US" sz="1200" kern="0" dirty="0">
              <a:effectLst>
                <a:outerShdw blurRad="38100" dist="38100" dir="2700000" algn="tl">
                  <a:srgbClr val="000000">
                    <a:alpha val="43137"/>
                  </a:srgbClr>
                </a:outerShdw>
              </a:effectLst>
              <a:ea typeface="+mj-ea"/>
              <a:cs typeface="+mj-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238869"/>
            <a:ext cx="5939580" cy="551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4319716" y="3728756"/>
            <a:ext cx="411163" cy="427234"/>
          </a:xfrm>
          <a:prstGeom prst="ellipse">
            <a:avLst/>
          </a:prstGeom>
          <a:solidFill>
            <a:schemeClr val="tx1">
              <a:alpha val="0"/>
            </a:scheme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Oval 6"/>
          <p:cNvSpPr/>
          <p:nvPr/>
        </p:nvSpPr>
        <p:spPr bwMode="auto">
          <a:xfrm>
            <a:off x="2971800" y="2057401"/>
            <a:ext cx="609600" cy="427234"/>
          </a:xfrm>
          <a:prstGeom prst="ellipse">
            <a:avLst/>
          </a:prstGeom>
          <a:solidFill>
            <a:schemeClr val="tx1">
              <a:alpha val="0"/>
            </a:scheme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9" name="Oval 8"/>
          <p:cNvSpPr/>
          <p:nvPr/>
        </p:nvSpPr>
        <p:spPr bwMode="auto">
          <a:xfrm>
            <a:off x="5311774" y="3601427"/>
            <a:ext cx="411163" cy="360973"/>
          </a:xfrm>
          <a:prstGeom prst="ellipse">
            <a:avLst/>
          </a:prstGeom>
          <a:solidFill>
            <a:schemeClr val="tx1">
              <a:alpha val="0"/>
            </a:scheme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3" name="TextBox 2"/>
          <p:cNvSpPr txBox="1"/>
          <p:nvPr/>
        </p:nvSpPr>
        <p:spPr>
          <a:xfrm>
            <a:off x="4038600" y="3273623"/>
            <a:ext cx="1524000" cy="307777"/>
          </a:xfrm>
          <a:prstGeom prst="rect">
            <a:avLst/>
          </a:prstGeom>
          <a:noFill/>
          <a:ln>
            <a:solidFill>
              <a:srgbClr val="FF0000"/>
            </a:solidFill>
          </a:ln>
        </p:spPr>
        <p:txBody>
          <a:bodyPr wrap="square" rtlCol="0">
            <a:spAutoFit/>
          </a:bodyPr>
          <a:lstStyle/>
          <a:p>
            <a:r>
              <a:rPr lang="en-US" sz="1400" dirty="0" smtClean="0">
                <a:solidFill>
                  <a:schemeClr val="bg2"/>
                </a:solidFill>
              </a:rPr>
              <a:t>VIEW PRICING</a:t>
            </a:r>
            <a:endParaRPr lang="en-US" sz="1400" dirty="0">
              <a:solidFill>
                <a:schemeClr val="bg2"/>
              </a:solidFill>
            </a:endParaRPr>
          </a:p>
        </p:txBody>
      </p:sp>
      <p:sp>
        <p:nvSpPr>
          <p:cNvPr id="11" name="TextBox 10"/>
          <p:cNvSpPr txBox="1"/>
          <p:nvPr/>
        </p:nvSpPr>
        <p:spPr>
          <a:xfrm>
            <a:off x="3962400" y="2435423"/>
            <a:ext cx="2743200" cy="307777"/>
          </a:xfrm>
          <a:prstGeom prst="rect">
            <a:avLst/>
          </a:prstGeom>
          <a:noFill/>
          <a:ln>
            <a:solidFill>
              <a:srgbClr val="FF0000"/>
            </a:solidFill>
          </a:ln>
        </p:spPr>
        <p:txBody>
          <a:bodyPr wrap="square" rtlCol="0">
            <a:spAutoFit/>
          </a:bodyPr>
          <a:lstStyle/>
          <a:p>
            <a:r>
              <a:rPr lang="en-US" sz="1400" dirty="0" smtClean="0">
                <a:solidFill>
                  <a:schemeClr val="bg2"/>
                </a:solidFill>
              </a:rPr>
              <a:t>SEARCH BY APPLICATION</a:t>
            </a:r>
            <a:endParaRPr lang="en-US" sz="1400" dirty="0">
              <a:solidFill>
                <a:schemeClr val="bg2"/>
              </a:solidFill>
            </a:endParaRPr>
          </a:p>
        </p:txBody>
      </p:sp>
      <p:sp>
        <p:nvSpPr>
          <p:cNvPr id="14" name="TextBox 13"/>
          <p:cNvSpPr txBox="1"/>
          <p:nvPr/>
        </p:nvSpPr>
        <p:spPr>
          <a:xfrm>
            <a:off x="4219469" y="4320502"/>
            <a:ext cx="1503467" cy="523220"/>
          </a:xfrm>
          <a:prstGeom prst="rect">
            <a:avLst/>
          </a:prstGeom>
          <a:noFill/>
          <a:ln>
            <a:solidFill>
              <a:srgbClr val="FF0000"/>
            </a:solidFill>
          </a:ln>
        </p:spPr>
        <p:txBody>
          <a:bodyPr wrap="square" rtlCol="0">
            <a:spAutoFit/>
          </a:bodyPr>
          <a:lstStyle/>
          <a:p>
            <a:r>
              <a:rPr lang="en-US" sz="1400" dirty="0" smtClean="0">
                <a:solidFill>
                  <a:schemeClr val="bg2"/>
                </a:solidFill>
              </a:rPr>
              <a:t>CHECK </a:t>
            </a:r>
          </a:p>
          <a:p>
            <a:r>
              <a:rPr lang="en-US" sz="1400" dirty="0" smtClean="0">
                <a:solidFill>
                  <a:schemeClr val="bg2"/>
                </a:solidFill>
              </a:rPr>
              <a:t>AVAILABILITY</a:t>
            </a:r>
            <a:endParaRPr lang="en-US" sz="1400" dirty="0">
              <a:solidFill>
                <a:schemeClr val="bg2"/>
              </a:solidFill>
            </a:endParaRPr>
          </a:p>
        </p:txBody>
      </p:sp>
      <p:sp>
        <p:nvSpPr>
          <p:cNvPr id="6" name="Right Arrow 5"/>
          <p:cNvSpPr/>
          <p:nvPr/>
        </p:nvSpPr>
        <p:spPr bwMode="auto">
          <a:xfrm rot="12470121">
            <a:off x="3576600" y="2448769"/>
            <a:ext cx="353773" cy="224845"/>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6" name="Right Arrow 15"/>
          <p:cNvSpPr/>
          <p:nvPr/>
        </p:nvSpPr>
        <p:spPr bwMode="auto">
          <a:xfrm rot="2147036">
            <a:off x="3964259" y="3728533"/>
            <a:ext cx="367361" cy="21705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7" name="Right Arrow 16"/>
          <p:cNvSpPr/>
          <p:nvPr/>
        </p:nvSpPr>
        <p:spPr bwMode="auto">
          <a:xfrm rot="17799696">
            <a:off x="5200694" y="4057333"/>
            <a:ext cx="356038" cy="23276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8" name="TextBox 17"/>
          <p:cNvSpPr txBox="1"/>
          <p:nvPr/>
        </p:nvSpPr>
        <p:spPr>
          <a:xfrm>
            <a:off x="6116533" y="3197423"/>
            <a:ext cx="1503467" cy="307777"/>
          </a:xfrm>
          <a:prstGeom prst="rect">
            <a:avLst/>
          </a:prstGeom>
          <a:noFill/>
          <a:ln>
            <a:solidFill>
              <a:srgbClr val="FF0000"/>
            </a:solidFill>
          </a:ln>
        </p:spPr>
        <p:txBody>
          <a:bodyPr wrap="square" rtlCol="0">
            <a:spAutoFit/>
          </a:bodyPr>
          <a:lstStyle/>
          <a:p>
            <a:r>
              <a:rPr lang="en-US" sz="1400" dirty="0" smtClean="0">
                <a:solidFill>
                  <a:schemeClr val="bg2"/>
                </a:solidFill>
              </a:rPr>
              <a:t>ADD TO CART</a:t>
            </a:r>
          </a:p>
        </p:txBody>
      </p:sp>
      <p:sp>
        <p:nvSpPr>
          <p:cNvPr id="19" name="Right Arrow 18"/>
          <p:cNvSpPr/>
          <p:nvPr/>
        </p:nvSpPr>
        <p:spPr bwMode="auto">
          <a:xfrm rot="20027896">
            <a:off x="5657894" y="3371533"/>
            <a:ext cx="356038" cy="23276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914126085"/>
      </p:ext>
    </p:extLst>
  </p:cSld>
  <p:clrMapOvr>
    <a:masterClrMapping/>
  </p:clrMapOvr>
  <mc:AlternateContent xmlns:mc="http://schemas.openxmlformats.org/markup-compatibility/2006" xmlns:p14="http://schemas.microsoft.com/office/powerpoint/2010/main">
    <mc:Choice Requires="p14">
      <p:transition p14:dur="350" advTm="35000">
        <p:fade/>
      </p:transition>
    </mc:Choice>
    <mc:Fallback xmlns="">
      <p:transition advTm="3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9"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9"/>
          <p:cNvSpPr>
            <a:spLocks noChangeArrowheads="1"/>
          </p:cNvSpPr>
          <p:nvPr/>
        </p:nvSpPr>
        <p:spPr bwMode="auto">
          <a:xfrm>
            <a:off x="30480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smtClean="0">
                <a:effectLst>
                  <a:outerShdw blurRad="38100" dist="38100" dir="2700000" algn="tl">
                    <a:srgbClr val="000000">
                      <a:alpha val="43137"/>
                    </a:srgbClr>
                  </a:outerShdw>
                </a:effectLst>
                <a:latin typeface="Arial" charset="0"/>
              </a:rPr>
              <a:t>Our Products</a:t>
            </a:r>
            <a:endParaRPr lang="en-US" sz="3600" b="1" i="1" dirty="0">
              <a:effectLst>
                <a:outerShdw blurRad="38100" dist="38100" dir="2700000" algn="tl">
                  <a:srgbClr val="000000">
                    <a:alpha val="43137"/>
                  </a:srgbClr>
                </a:outerShdw>
              </a:effectLst>
              <a:latin typeface="Arial" charset="0"/>
            </a:endParaRPr>
          </a:p>
        </p:txBody>
      </p:sp>
      <p:sp>
        <p:nvSpPr>
          <p:cNvPr id="2" name="Rectangle 1"/>
          <p:cNvSpPr/>
          <p:nvPr/>
        </p:nvSpPr>
        <p:spPr>
          <a:xfrm>
            <a:off x="914400" y="1600200"/>
            <a:ext cx="7543800" cy="4016484"/>
          </a:xfrm>
          <a:prstGeom prst="rect">
            <a:avLst/>
          </a:prstGeom>
        </p:spPr>
        <p:txBody>
          <a:bodyPr wrap="square">
            <a:spAutoFit/>
          </a:bodyPr>
          <a:lstStyle/>
          <a:p>
            <a:pPr marL="285750" indent="-285750">
              <a:buFont typeface="Arial" pitchFamily="34" charset="0"/>
              <a:buChar char="•"/>
            </a:pPr>
            <a:r>
              <a:rPr lang="en-US" sz="1500" b="1" dirty="0"/>
              <a:t>Over 15,000 SKU’s in our extensive </a:t>
            </a:r>
            <a:r>
              <a:rPr lang="en-US" sz="1500" b="1" dirty="0" smtClean="0"/>
              <a:t>A/C </a:t>
            </a:r>
            <a:r>
              <a:rPr lang="en-US" sz="1500" b="1" dirty="0"/>
              <a:t>parts program</a:t>
            </a:r>
            <a:r>
              <a:rPr lang="en-US" sz="1500" b="1" dirty="0" smtClean="0"/>
              <a:t>.</a:t>
            </a:r>
          </a:p>
          <a:p>
            <a:pPr marL="285750" indent="-285750">
              <a:buFont typeface="Arial" pitchFamily="34" charset="0"/>
              <a:buChar char="•"/>
            </a:pPr>
            <a:endParaRPr lang="en-US" sz="1500" dirty="0"/>
          </a:p>
          <a:p>
            <a:pPr marL="285750" indent="-285750">
              <a:buFont typeface="Arial" pitchFamily="34" charset="0"/>
              <a:buChar char="•"/>
            </a:pPr>
            <a:r>
              <a:rPr lang="en-US" sz="1500" b="1" dirty="0"/>
              <a:t>Our compressor facilities output </a:t>
            </a:r>
            <a:r>
              <a:rPr lang="en-US" sz="1500" b="1" dirty="0" smtClean="0"/>
              <a:t>more </a:t>
            </a:r>
            <a:r>
              <a:rPr lang="en-US" sz="1500" b="1" dirty="0"/>
              <a:t>than 10 million units annually. </a:t>
            </a:r>
            <a:endParaRPr lang="en-US" sz="1500" b="1" dirty="0" smtClean="0"/>
          </a:p>
          <a:p>
            <a:pPr marL="285750" indent="-285750">
              <a:buFont typeface="Arial" pitchFamily="34" charset="0"/>
              <a:buChar char="•"/>
            </a:pPr>
            <a:endParaRPr lang="en-US" sz="1500" dirty="0"/>
          </a:p>
          <a:p>
            <a:pPr marL="285750" indent="-285750">
              <a:buFont typeface="Arial" pitchFamily="34" charset="0"/>
              <a:buChar char="•"/>
            </a:pPr>
            <a:r>
              <a:rPr lang="en-US" sz="1500" b="1" dirty="0"/>
              <a:t>Our certified </a:t>
            </a:r>
            <a:r>
              <a:rPr lang="en-US" sz="1500" b="1" dirty="0" smtClean="0"/>
              <a:t>compressor factories </a:t>
            </a:r>
            <a:r>
              <a:rPr lang="en-US" sz="1500" b="1" dirty="0"/>
              <a:t>have all </a:t>
            </a:r>
            <a:r>
              <a:rPr lang="en-US" sz="1500" b="1" dirty="0" smtClean="0"/>
              <a:t>required </a:t>
            </a:r>
            <a:r>
              <a:rPr lang="en-US" sz="1500" b="1" dirty="0"/>
              <a:t>ISO certificates and are </a:t>
            </a:r>
            <a:r>
              <a:rPr lang="en-US" sz="1500" b="1" dirty="0" smtClean="0"/>
              <a:t>OEM/OES </a:t>
            </a:r>
            <a:r>
              <a:rPr lang="en-US" sz="1500" b="1" dirty="0"/>
              <a:t>qualified suppliers</a:t>
            </a:r>
            <a:r>
              <a:rPr lang="en-US" sz="1500" b="1" dirty="0" smtClean="0"/>
              <a:t>.</a:t>
            </a:r>
          </a:p>
          <a:p>
            <a:pPr marL="285750" indent="-285750">
              <a:buFont typeface="Arial" pitchFamily="34" charset="0"/>
              <a:buChar char="•"/>
            </a:pPr>
            <a:endParaRPr lang="en-US" sz="1500" dirty="0"/>
          </a:p>
          <a:p>
            <a:pPr marL="285750" indent="-285750">
              <a:buFont typeface="Arial" pitchFamily="34" charset="0"/>
              <a:buChar char="•"/>
            </a:pPr>
            <a:r>
              <a:rPr lang="en-US" sz="1500" b="1" dirty="0"/>
              <a:t>UAC products include: </a:t>
            </a:r>
          </a:p>
          <a:p>
            <a:pPr marL="742950" lvl="1" indent="-285750">
              <a:buFont typeface="Arial" pitchFamily="34" charset="0"/>
              <a:buChar char="•"/>
            </a:pPr>
            <a:r>
              <a:rPr lang="en-US" sz="1500" dirty="0" smtClean="0"/>
              <a:t>Compressors</a:t>
            </a:r>
          </a:p>
          <a:p>
            <a:pPr marL="742950" lvl="1" indent="-285750">
              <a:buFont typeface="Arial" pitchFamily="34" charset="0"/>
              <a:buChar char="•"/>
            </a:pPr>
            <a:r>
              <a:rPr lang="en-US" sz="1500" dirty="0" smtClean="0"/>
              <a:t>Hose Assemblies</a:t>
            </a:r>
            <a:endParaRPr lang="en-US" sz="1500" dirty="0"/>
          </a:p>
          <a:p>
            <a:pPr marL="742950" lvl="1" indent="-285750">
              <a:buFont typeface="Arial" pitchFamily="34" charset="0"/>
              <a:buChar char="•"/>
            </a:pPr>
            <a:r>
              <a:rPr lang="en-US" sz="1500" dirty="0" smtClean="0"/>
              <a:t>Condensers</a:t>
            </a:r>
          </a:p>
          <a:p>
            <a:pPr marL="742950" lvl="1" indent="-285750">
              <a:buFont typeface="Arial" pitchFamily="34" charset="0"/>
              <a:buChar char="•"/>
            </a:pPr>
            <a:r>
              <a:rPr lang="en-US" sz="1500" dirty="0" smtClean="0"/>
              <a:t>Evaporators</a:t>
            </a:r>
          </a:p>
          <a:p>
            <a:pPr marL="742950" lvl="1" indent="-285750">
              <a:buFont typeface="Arial" pitchFamily="34" charset="0"/>
              <a:buChar char="•"/>
            </a:pPr>
            <a:r>
              <a:rPr lang="en-US" sz="1500" dirty="0" smtClean="0"/>
              <a:t>Driers</a:t>
            </a:r>
            <a:endParaRPr lang="en-US" sz="1500" dirty="0"/>
          </a:p>
          <a:p>
            <a:pPr marL="742950" lvl="1" indent="-285750">
              <a:buFont typeface="Arial" pitchFamily="34" charset="0"/>
              <a:buChar char="•"/>
            </a:pPr>
            <a:r>
              <a:rPr lang="en-US" sz="1500" dirty="0" smtClean="0"/>
              <a:t>Accumulators</a:t>
            </a:r>
          </a:p>
          <a:p>
            <a:pPr marL="742950" lvl="1" indent="-285750">
              <a:buFont typeface="Arial" pitchFamily="34" charset="0"/>
              <a:buChar char="•"/>
            </a:pPr>
            <a:r>
              <a:rPr lang="en-US" sz="1500" dirty="0" smtClean="0"/>
              <a:t>Expansion Valves</a:t>
            </a:r>
            <a:endParaRPr lang="en-US" sz="1500" dirty="0"/>
          </a:p>
          <a:p>
            <a:pPr marL="742950" lvl="1" indent="-285750">
              <a:buFont typeface="Arial" pitchFamily="34" charset="0"/>
              <a:buChar char="•"/>
            </a:pPr>
            <a:r>
              <a:rPr lang="en-US" sz="1500" dirty="0"/>
              <a:t>and much </a:t>
            </a:r>
            <a:r>
              <a:rPr lang="en-US" sz="1500" dirty="0" smtClean="0"/>
              <a:t>more!</a:t>
            </a:r>
            <a:endParaRPr lang="en-US" sz="1500" dirty="0"/>
          </a:p>
        </p:txBody>
      </p:sp>
      <p:pic>
        <p:nvPicPr>
          <p:cNvPr id="1026" name="Picture 5" descr="UAC Pa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629275"/>
            <a:ext cx="59436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966719"/>
      </p:ext>
    </p:extLst>
  </p:cSld>
  <p:clrMapOvr>
    <a:masterClrMapping/>
  </p:clrMapOvr>
  <mc:AlternateContent xmlns:mc="http://schemas.openxmlformats.org/markup-compatibility/2006" xmlns:p14="http://schemas.microsoft.com/office/powerpoint/2010/main">
    <mc:Choice Requires="p14">
      <p:transition p14:dur="320" advTm="32000">
        <p:fade/>
      </p:transition>
    </mc:Choice>
    <mc:Fallback xmlns="">
      <p:transition advTm="32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2286000" y="4876800"/>
            <a:ext cx="4038600" cy="1524000"/>
          </a:xfrm>
        </p:spPr>
        <p:txBody>
          <a:bodyPr/>
          <a:lstStyle/>
          <a:p>
            <a:pPr marL="742950" indent="-742950" eaLnBrk="1" hangingPunct="1">
              <a:defRPr/>
            </a:pPr>
            <a:r>
              <a:rPr lang="en-US" sz="3200" b="1" dirty="0" smtClean="0">
                <a:solidFill>
                  <a:schemeClr val="tx1"/>
                </a:solidFill>
                <a:effectLst>
                  <a:outerShdw blurRad="38100" dist="38100" dir="2700000" algn="tl">
                    <a:srgbClr val="000000">
                      <a:alpha val="43137"/>
                    </a:srgbClr>
                  </a:outerShdw>
                </a:effectLst>
                <a:latin typeface="Arial" charset="0"/>
              </a:rPr>
              <a:t>      New </a:t>
            </a:r>
            <a:br>
              <a:rPr lang="en-US" sz="3200" b="1" dirty="0" smtClean="0">
                <a:solidFill>
                  <a:schemeClr val="tx1"/>
                </a:solidFill>
                <a:effectLst>
                  <a:outerShdw blurRad="38100" dist="38100" dir="2700000" algn="tl">
                    <a:srgbClr val="000000">
                      <a:alpha val="43137"/>
                    </a:srgbClr>
                  </a:outerShdw>
                </a:effectLst>
                <a:latin typeface="Arial" charset="0"/>
              </a:rPr>
            </a:br>
            <a:r>
              <a:rPr lang="en-US" sz="3200" b="1" dirty="0" smtClean="0">
                <a:solidFill>
                  <a:schemeClr val="tx1"/>
                </a:solidFill>
                <a:effectLst>
                  <a:outerShdw blurRad="38100" dist="38100" dir="2700000" algn="tl">
                    <a:srgbClr val="000000">
                      <a:alpha val="43137"/>
                    </a:srgbClr>
                  </a:outerShdw>
                </a:effectLst>
                <a:latin typeface="Arial" charset="0"/>
              </a:rPr>
              <a:t>Replacement</a:t>
            </a:r>
            <a:br>
              <a:rPr lang="en-US" sz="3200" b="1" dirty="0" smtClean="0">
                <a:solidFill>
                  <a:schemeClr val="tx1"/>
                </a:solidFill>
                <a:effectLst>
                  <a:outerShdw blurRad="38100" dist="38100" dir="2700000" algn="tl">
                    <a:srgbClr val="000000">
                      <a:alpha val="43137"/>
                    </a:srgbClr>
                  </a:outerShdw>
                </a:effectLst>
                <a:latin typeface="Arial" charset="0"/>
              </a:rPr>
            </a:br>
            <a:r>
              <a:rPr lang="en-US" sz="3200" b="1" dirty="0" smtClean="0">
                <a:solidFill>
                  <a:schemeClr val="tx1"/>
                </a:solidFill>
                <a:effectLst>
                  <a:outerShdw blurRad="38100" dist="38100" dir="2700000" algn="tl">
                    <a:srgbClr val="000000">
                      <a:alpha val="43137"/>
                    </a:srgbClr>
                  </a:outerShdw>
                </a:effectLst>
                <a:latin typeface="Arial" charset="0"/>
              </a:rPr>
              <a:t>10PA</a:t>
            </a:r>
          </a:p>
        </p:txBody>
      </p:sp>
      <p:pic>
        <p:nvPicPr>
          <p:cNvPr id="24579"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9"/>
          <p:cNvSpPr>
            <a:spLocks noChangeArrowheads="1"/>
          </p:cNvSpPr>
          <p:nvPr/>
        </p:nvSpPr>
        <p:spPr bwMode="auto">
          <a:xfrm>
            <a:off x="3048000" y="649288"/>
            <a:ext cx="6400800" cy="646112"/>
          </a:xfrm>
          <a:prstGeom prst="rect">
            <a:avLst/>
          </a:prstGeom>
          <a:noFill/>
          <a:ln w="9525">
            <a:noFill/>
            <a:miter lim="800000"/>
            <a:headEnd/>
            <a:tailEnd/>
          </a:ln>
        </p:spPr>
        <p:txBody>
          <a:bodyPr>
            <a:spAutoFit/>
          </a:bodyPr>
          <a:lstStyle/>
          <a:p>
            <a:pPr>
              <a:spcBef>
                <a:spcPct val="50000"/>
              </a:spcBef>
              <a:defRPr/>
            </a:pPr>
            <a:r>
              <a:rPr lang="en-US" sz="3600" b="1" i="1">
                <a:effectLst>
                  <a:outerShdw blurRad="38100" dist="38100" dir="2700000" algn="tl">
                    <a:srgbClr val="000000">
                      <a:alpha val="43137"/>
                    </a:srgbClr>
                  </a:outerShdw>
                </a:effectLst>
                <a:latin typeface="Arial" charset="0"/>
              </a:rPr>
              <a:t>New Compressors:</a:t>
            </a:r>
          </a:p>
        </p:txBody>
      </p:sp>
      <p:pic>
        <p:nvPicPr>
          <p:cNvPr id="6" name="Picture 3" descr="10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00200"/>
            <a:ext cx="6629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66389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pic>
        <p:nvPicPr>
          <p:cNvPr id="27651"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8"/>
          <p:cNvSpPr>
            <a:spLocks noChangeArrowheads="1"/>
          </p:cNvSpPr>
          <p:nvPr/>
        </p:nvSpPr>
        <p:spPr bwMode="auto">
          <a:xfrm>
            <a:off x="457200" y="2971800"/>
            <a:ext cx="3124200" cy="1200150"/>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Off Road and Heavy Duty:</a:t>
            </a:r>
          </a:p>
        </p:txBody>
      </p:sp>
      <p:sp>
        <p:nvSpPr>
          <p:cNvPr id="12293" name="Rectangle 9"/>
          <p:cNvSpPr>
            <a:spLocks noChangeArrowheads="1"/>
          </p:cNvSpPr>
          <p:nvPr/>
        </p:nvSpPr>
        <p:spPr bwMode="auto">
          <a:xfrm>
            <a:off x="3048000" y="649288"/>
            <a:ext cx="6400800" cy="646112"/>
          </a:xfrm>
          <a:prstGeom prst="rect">
            <a:avLst/>
          </a:prstGeom>
          <a:noFill/>
          <a:ln w="9525">
            <a:noFill/>
            <a:miter lim="800000"/>
            <a:headEnd/>
            <a:tailEnd/>
          </a:ln>
        </p:spPr>
        <p:txBody>
          <a:bodyPr>
            <a:spAutoFit/>
          </a:bodyPr>
          <a:lstStyle/>
          <a:p>
            <a:pPr>
              <a:spcBef>
                <a:spcPct val="50000"/>
              </a:spcBef>
              <a:defRPr/>
            </a:pPr>
            <a:r>
              <a:rPr lang="en-US" sz="3600" b="1" i="1">
                <a:effectLst>
                  <a:outerShdw blurRad="38100" dist="38100" dir="2700000" algn="tl">
                    <a:srgbClr val="000000">
                      <a:alpha val="43137"/>
                    </a:srgbClr>
                  </a:outerShdw>
                </a:effectLst>
                <a:latin typeface="Arial" charset="0"/>
              </a:rPr>
              <a:t>New Compressors:</a:t>
            </a:r>
          </a:p>
        </p:txBody>
      </p:sp>
      <p:pic>
        <p:nvPicPr>
          <p:cNvPr id="27654" name="Picture 7" descr="CO 21012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905000"/>
            <a:ext cx="39735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841132"/>
      </p:ext>
    </p:extLst>
  </p:cSld>
  <p:clrMapOvr>
    <a:masterClrMapping/>
  </p:clrMapOvr>
  <p:transition advTm="5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sp>
        <p:nvSpPr>
          <p:cNvPr id="13315" name="Text Box 4"/>
          <p:cNvSpPr txBox="1">
            <a:spLocks noChangeArrowheads="1"/>
          </p:cNvSpPr>
          <p:nvPr/>
        </p:nvSpPr>
        <p:spPr bwMode="auto">
          <a:xfrm>
            <a:off x="381000" y="1946275"/>
            <a:ext cx="3886200" cy="3540125"/>
          </a:xfrm>
          <a:prstGeom prst="rect">
            <a:avLst/>
          </a:prstGeom>
          <a:noFill/>
          <a:ln w="9525">
            <a:noFill/>
            <a:miter lim="800000"/>
            <a:headEnd/>
            <a:tailEnd/>
          </a:ln>
        </p:spPr>
        <p:txBody>
          <a:bodyPr>
            <a:spAutoFit/>
          </a:bodyPr>
          <a:lstStyle/>
          <a:p>
            <a:pPr>
              <a:spcBef>
                <a:spcPct val="50000"/>
              </a:spcBef>
              <a:buFont typeface="Wingdings" pitchFamily="2" charset="2"/>
              <a:buChar char="Ø"/>
              <a:defRPr/>
            </a:pPr>
            <a:r>
              <a:rPr lang="en-US" sz="3200" i="1" dirty="0">
                <a:effectLst>
                  <a:outerShdw blurRad="38100" dist="38100" dir="2700000" algn="tl">
                    <a:srgbClr val="000000">
                      <a:alpha val="43137"/>
                    </a:srgbClr>
                  </a:outerShdw>
                </a:effectLst>
                <a:latin typeface="Arial" charset="0"/>
              </a:rPr>
              <a:t> New 7SB16C Replacement Compressors with Clutch for Imports Audi / Volkswagen Mercedes, BMW, Saab and Opel</a:t>
            </a:r>
          </a:p>
        </p:txBody>
      </p:sp>
      <p:pic>
        <p:nvPicPr>
          <p:cNvPr id="30724" name="Picture 7" descr="CO 1051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00" y="2054225"/>
            <a:ext cx="44958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9"/>
          <p:cNvSpPr>
            <a:spLocks noChangeArrowheads="1"/>
          </p:cNvSpPr>
          <p:nvPr/>
        </p:nvSpPr>
        <p:spPr bwMode="auto">
          <a:xfrm>
            <a:off x="3048000" y="649288"/>
            <a:ext cx="6400800" cy="646112"/>
          </a:xfrm>
          <a:prstGeom prst="rect">
            <a:avLst/>
          </a:prstGeom>
          <a:noFill/>
          <a:ln w="9525">
            <a:noFill/>
            <a:miter lim="800000"/>
            <a:headEnd/>
            <a:tailEnd/>
          </a:ln>
        </p:spPr>
        <p:txBody>
          <a:bodyPr>
            <a:spAutoFit/>
          </a:bodyPr>
          <a:lstStyle/>
          <a:p>
            <a:pPr>
              <a:spcBef>
                <a:spcPct val="50000"/>
              </a:spcBef>
              <a:defRPr/>
            </a:pPr>
            <a:r>
              <a:rPr lang="en-US" sz="3600" b="1" i="1">
                <a:effectLst>
                  <a:outerShdw blurRad="38100" dist="38100" dir="2700000" algn="tl">
                    <a:srgbClr val="000000">
                      <a:alpha val="43137"/>
                    </a:srgbClr>
                  </a:outerShdw>
                </a:effectLst>
                <a:latin typeface="Arial" charset="0"/>
              </a:rPr>
              <a:t>New Compressors:</a:t>
            </a:r>
          </a:p>
        </p:txBody>
      </p:sp>
    </p:spTree>
    <p:extLst>
      <p:ext uri="{BB962C8B-B14F-4D97-AF65-F5344CB8AC3E}">
        <p14:creationId xmlns:p14="http://schemas.microsoft.com/office/powerpoint/2010/main" val="3568304972"/>
      </p:ext>
    </p:extLst>
  </p:cSld>
  <p:clrMapOvr>
    <a:masterClrMapping/>
  </p:clrMapOvr>
  <p:transition advTm="5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228600" y="2514600"/>
            <a:ext cx="4114800" cy="1905000"/>
          </a:xfrm>
        </p:spPr>
        <p:txBody>
          <a:bodyPr/>
          <a:lstStyle/>
          <a:p>
            <a:pPr eaLnBrk="1" hangingPunct="1">
              <a:defRPr/>
            </a:pPr>
            <a:r>
              <a:rPr lang="en-US" sz="4400" b="1" smtClean="0">
                <a:solidFill>
                  <a:schemeClr val="tx1"/>
                </a:solidFill>
                <a:effectLst>
                  <a:outerShdw blurRad="38100" dist="38100" dir="2700000" algn="tl">
                    <a:srgbClr val="000000">
                      <a:alpha val="43137"/>
                    </a:srgbClr>
                  </a:outerShdw>
                </a:effectLst>
                <a:latin typeface="Arial" charset="0"/>
              </a:rPr>
              <a:t>New Replacement</a:t>
            </a:r>
            <a:br>
              <a:rPr lang="en-US" sz="4400" b="1" smtClean="0">
                <a:solidFill>
                  <a:schemeClr val="tx1"/>
                </a:solidFill>
                <a:effectLst>
                  <a:outerShdw blurRad="38100" dist="38100" dir="2700000" algn="tl">
                    <a:srgbClr val="000000">
                      <a:alpha val="43137"/>
                    </a:srgbClr>
                  </a:outerShdw>
                </a:effectLst>
                <a:latin typeface="Arial" charset="0"/>
              </a:rPr>
            </a:br>
            <a:r>
              <a:rPr lang="en-US" sz="4400" b="1" smtClean="0">
                <a:solidFill>
                  <a:schemeClr val="tx1"/>
                </a:solidFill>
                <a:effectLst>
                  <a:outerShdw blurRad="38100" dist="38100" dir="2700000" algn="tl">
                    <a:srgbClr val="000000">
                      <a:alpha val="43137"/>
                    </a:srgbClr>
                  </a:outerShdw>
                </a:effectLst>
                <a:latin typeface="Arial" charset="0"/>
              </a:rPr>
              <a:t> FS10 Compressors</a:t>
            </a:r>
          </a:p>
        </p:txBody>
      </p:sp>
      <p:pic>
        <p:nvPicPr>
          <p:cNvPr id="33795" name="Picture 3" descr="fs1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9"/>
          <p:cNvSpPr>
            <a:spLocks noChangeArrowheads="1"/>
          </p:cNvSpPr>
          <p:nvPr/>
        </p:nvSpPr>
        <p:spPr bwMode="auto">
          <a:xfrm>
            <a:off x="30480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Compressors:</a:t>
            </a:r>
          </a:p>
        </p:txBody>
      </p:sp>
    </p:spTree>
    <p:extLst>
      <p:ext uri="{BB962C8B-B14F-4D97-AF65-F5344CB8AC3E}">
        <p14:creationId xmlns:p14="http://schemas.microsoft.com/office/powerpoint/2010/main" val="1004080512"/>
      </p:ext>
    </p:extLst>
  </p:cSld>
  <p:clrMapOvr>
    <a:masterClrMapping/>
  </p:clrMapOvr>
  <p:transition advTm="5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2819400"/>
            <a:ext cx="4191000" cy="2514600"/>
          </a:xfrm>
        </p:spPr>
        <p:txBody>
          <a:bodyPr/>
          <a:lstStyle/>
          <a:p>
            <a:pPr algn="l" eaLnBrk="1" hangingPunct="1">
              <a:defRPr/>
            </a:pPr>
            <a:r>
              <a:rPr lang="en-US" sz="4000" b="1" smtClean="0">
                <a:solidFill>
                  <a:schemeClr val="tx1"/>
                </a:solidFill>
                <a:effectLst>
                  <a:outerShdw blurRad="38100" dist="38100" dir="2700000" algn="tl">
                    <a:srgbClr val="000000">
                      <a:alpha val="43137"/>
                    </a:srgbClr>
                  </a:outerShdw>
                </a:effectLst>
                <a:latin typeface="Arial" charset="0"/>
              </a:rPr>
              <a:t>New Replacement</a:t>
            </a:r>
            <a:br>
              <a:rPr lang="en-US" sz="4000" b="1" smtClean="0">
                <a:solidFill>
                  <a:schemeClr val="tx1"/>
                </a:solidFill>
                <a:effectLst>
                  <a:outerShdw blurRad="38100" dist="38100" dir="2700000" algn="tl">
                    <a:srgbClr val="000000">
                      <a:alpha val="43137"/>
                    </a:srgbClr>
                  </a:outerShdw>
                </a:effectLst>
                <a:latin typeface="Arial" charset="0"/>
              </a:rPr>
            </a:br>
            <a:r>
              <a:rPr lang="en-US" sz="4000" b="1" smtClean="0">
                <a:solidFill>
                  <a:schemeClr val="tx1"/>
                </a:solidFill>
                <a:effectLst>
                  <a:outerShdw blurRad="38100" dist="38100" dir="2700000" algn="tl">
                    <a:srgbClr val="000000">
                      <a:alpha val="43137"/>
                    </a:srgbClr>
                  </a:outerShdw>
                </a:effectLst>
                <a:latin typeface="Arial" charset="0"/>
              </a:rPr>
              <a:t>Sanden Compressors</a:t>
            </a:r>
          </a:p>
        </p:txBody>
      </p:sp>
      <p:pic>
        <p:nvPicPr>
          <p:cNvPr id="36867" name="Picture 3" descr="san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81200"/>
            <a:ext cx="5049838"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9"/>
          <p:cNvSpPr>
            <a:spLocks noChangeArrowheads="1"/>
          </p:cNvSpPr>
          <p:nvPr/>
        </p:nvSpPr>
        <p:spPr bwMode="auto">
          <a:xfrm>
            <a:off x="30480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Compressors:</a:t>
            </a:r>
          </a:p>
        </p:txBody>
      </p:sp>
    </p:spTree>
    <p:extLst>
      <p:ext uri="{BB962C8B-B14F-4D97-AF65-F5344CB8AC3E}">
        <p14:creationId xmlns:p14="http://schemas.microsoft.com/office/powerpoint/2010/main" val="3112810549"/>
      </p:ext>
    </p:extLst>
  </p:cSld>
  <p:clrMapOvr>
    <a:masterClrMapping/>
  </p:clrMapOvr>
  <p:transition advTm="5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CL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5771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9"/>
          <p:cNvSpPr>
            <a:spLocks noChangeArrowheads="1"/>
          </p:cNvSpPr>
          <p:nvPr/>
        </p:nvSpPr>
        <p:spPr bwMode="auto">
          <a:xfrm>
            <a:off x="30480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Clutch Assemblies:</a:t>
            </a:r>
          </a:p>
        </p:txBody>
      </p:sp>
    </p:spTree>
    <p:extLst>
      <p:ext uri="{BB962C8B-B14F-4D97-AF65-F5344CB8AC3E}">
        <p14:creationId xmlns:p14="http://schemas.microsoft.com/office/powerpoint/2010/main" val="3067915410"/>
      </p:ext>
    </p:extLst>
  </p:cSld>
  <p:clrMapOvr>
    <a:masterClrMapping/>
  </p:clrMapOvr>
  <p:transition advTm="5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AC WH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882629"/>
      </p:ext>
    </p:extLst>
  </p:cSld>
  <p:clrMapOvr>
    <a:masterClrMapping/>
  </p:clrMapOvr>
  <p:transition advTm="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9"/>
          <p:cNvSpPr>
            <a:spLocks noChangeArrowheads="1"/>
          </p:cNvSpPr>
          <p:nvPr/>
        </p:nvSpPr>
        <p:spPr bwMode="auto">
          <a:xfrm>
            <a:off x="28956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Receiver Driers:</a:t>
            </a:r>
          </a:p>
        </p:txBody>
      </p:sp>
      <p:pic>
        <p:nvPicPr>
          <p:cNvPr id="43012" name="Picture 3" descr="RD 10019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76400"/>
            <a:ext cx="59023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628526"/>
      </p:ext>
    </p:extLst>
  </p:cSld>
  <p:clrMapOvr>
    <a:masterClrMapping/>
  </p:clrMapOvr>
  <p:transition advTm="5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9"/>
          <p:cNvSpPr>
            <a:spLocks noChangeArrowheads="1"/>
          </p:cNvSpPr>
          <p:nvPr/>
        </p:nvSpPr>
        <p:spPr bwMode="auto">
          <a:xfrm>
            <a:off x="28956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Evaporator Cores:</a:t>
            </a:r>
          </a:p>
        </p:txBody>
      </p:sp>
      <p:pic>
        <p:nvPicPr>
          <p:cNvPr id="45060" name="Picture 3" descr="EV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371600"/>
            <a:ext cx="612775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424449"/>
      </p:ext>
    </p:extLst>
  </p:cSld>
  <p:clrMapOvr>
    <a:masterClrMapping/>
  </p:clrMapOvr>
  <p:transition advTm="5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9"/>
          <p:cNvSpPr>
            <a:spLocks noChangeArrowheads="1"/>
          </p:cNvSpPr>
          <p:nvPr/>
        </p:nvSpPr>
        <p:spPr bwMode="auto">
          <a:xfrm>
            <a:off x="28956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Expansion Valves:</a:t>
            </a:r>
          </a:p>
        </p:txBody>
      </p:sp>
      <p:pic>
        <p:nvPicPr>
          <p:cNvPr id="47108" name="Picture 3" descr="EX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371600"/>
            <a:ext cx="51435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47123262"/>
      </p:ext>
    </p:extLst>
  </p:cSld>
  <p:clrMapOvr>
    <a:masterClrMapping/>
  </p:clrMapOvr>
  <p:transition advTm="5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pic>
        <p:nvPicPr>
          <p:cNvPr id="49155"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9"/>
          <p:cNvSpPr>
            <a:spLocks noChangeArrowheads="1"/>
          </p:cNvSpPr>
          <p:nvPr/>
        </p:nvSpPr>
        <p:spPr bwMode="auto">
          <a:xfrm>
            <a:off x="2895600" y="649288"/>
            <a:ext cx="61722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Condensers:</a:t>
            </a:r>
          </a:p>
        </p:txBody>
      </p:sp>
      <p:pic>
        <p:nvPicPr>
          <p:cNvPr id="49157" name="Picture 10" descr="CN 3071PF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482725"/>
            <a:ext cx="790575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4827049"/>
      </p:ext>
    </p:extLst>
  </p:cSld>
  <p:clrMapOvr>
    <a:masterClrMapping/>
  </p:clrMapOvr>
  <p:transition advTm="5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2" name="Picture 3" descr="FT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7818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9"/>
          <p:cNvSpPr>
            <a:spLocks noChangeArrowheads="1"/>
          </p:cNvSpPr>
          <p:nvPr/>
        </p:nvSpPr>
        <p:spPr bwMode="auto">
          <a:xfrm>
            <a:off x="28194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Fittings and Adaptors:</a:t>
            </a:r>
          </a:p>
        </p:txBody>
      </p:sp>
    </p:spTree>
    <p:extLst>
      <p:ext uri="{BB962C8B-B14F-4D97-AF65-F5344CB8AC3E}">
        <p14:creationId xmlns:p14="http://schemas.microsoft.com/office/powerpoint/2010/main" val="1588727995"/>
      </p:ext>
    </p:extLst>
  </p:cSld>
  <p:clrMapOvr>
    <a:masterClrMapping/>
  </p:clrMapOvr>
  <p:transition advTm="5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9"/>
          <p:cNvSpPr>
            <a:spLocks noChangeArrowheads="1"/>
          </p:cNvSpPr>
          <p:nvPr/>
        </p:nvSpPr>
        <p:spPr bwMode="auto">
          <a:xfrm>
            <a:off x="28194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Hose Assemblies:</a:t>
            </a:r>
          </a:p>
        </p:txBody>
      </p:sp>
      <p:pic>
        <p:nvPicPr>
          <p:cNvPr id="53252" name="Picture 6" descr="HA 5780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371600"/>
            <a:ext cx="41227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descr="HA 10484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514600"/>
            <a:ext cx="37957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4"/>
          <p:cNvSpPr txBox="1">
            <a:spLocks noChangeArrowheads="1"/>
          </p:cNvSpPr>
          <p:nvPr/>
        </p:nvSpPr>
        <p:spPr bwMode="auto">
          <a:xfrm>
            <a:off x="762000" y="1981200"/>
            <a:ext cx="3048000" cy="1384300"/>
          </a:xfrm>
          <a:prstGeom prst="rect">
            <a:avLst/>
          </a:prstGeom>
          <a:noFill/>
          <a:ln w="9525">
            <a:noFill/>
            <a:miter lim="800000"/>
            <a:headEnd/>
            <a:tailEnd/>
          </a:ln>
        </p:spPr>
        <p:txBody>
          <a:bodyPr>
            <a:spAutoFit/>
          </a:bodyPr>
          <a:lstStyle/>
          <a:p>
            <a:pPr>
              <a:defRPr/>
            </a:pPr>
            <a:r>
              <a:rPr lang="en-US" sz="2800">
                <a:effectLst>
                  <a:outerShdw blurRad="38100" dist="38100" dir="2700000" algn="tl">
                    <a:srgbClr val="000000">
                      <a:alpha val="43137"/>
                    </a:srgbClr>
                  </a:outerShdw>
                </a:effectLst>
              </a:rPr>
              <a:t>UAC is rapidly </a:t>
            </a:r>
          </a:p>
          <a:p>
            <a:pPr>
              <a:defRPr/>
            </a:pPr>
            <a:r>
              <a:rPr lang="en-US" sz="2800">
                <a:effectLst>
                  <a:outerShdw blurRad="38100" dist="38100" dir="2700000" algn="tl">
                    <a:srgbClr val="000000">
                      <a:alpha val="43137"/>
                    </a:srgbClr>
                  </a:outerShdw>
                </a:effectLst>
              </a:rPr>
              <a:t>expanding it’s </a:t>
            </a:r>
          </a:p>
          <a:p>
            <a:pPr>
              <a:defRPr/>
            </a:pPr>
            <a:r>
              <a:rPr lang="en-US" sz="2800">
                <a:effectLst>
                  <a:outerShdw blurRad="38100" dist="38100" dir="2700000" algn="tl">
                    <a:srgbClr val="000000">
                      <a:alpha val="43137"/>
                    </a:srgbClr>
                  </a:outerShdw>
                </a:effectLst>
              </a:rPr>
              <a:t>hose program.</a:t>
            </a:r>
          </a:p>
        </p:txBody>
      </p:sp>
      <p:sp>
        <p:nvSpPr>
          <p:cNvPr id="27655" name="Text Box 4"/>
          <p:cNvSpPr txBox="1">
            <a:spLocks noChangeArrowheads="1"/>
          </p:cNvSpPr>
          <p:nvPr/>
        </p:nvSpPr>
        <p:spPr bwMode="auto">
          <a:xfrm>
            <a:off x="3733800" y="5410200"/>
            <a:ext cx="5105400" cy="1200329"/>
          </a:xfrm>
          <a:prstGeom prst="rect">
            <a:avLst/>
          </a:prstGeom>
          <a:noFill/>
          <a:ln w="9525">
            <a:noFill/>
            <a:miter lim="800000"/>
            <a:headEnd/>
            <a:tailEnd/>
          </a:ln>
        </p:spPr>
        <p:txBody>
          <a:bodyPr>
            <a:spAutoFit/>
          </a:bodyPr>
          <a:lstStyle/>
          <a:p>
            <a:pPr>
              <a:defRPr/>
            </a:pPr>
            <a:r>
              <a:rPr lang="en-US" sz="2400" dirty="0" smtClean="0">
                <a:effectLst>
                  <a:outerShdw blurRad="38100" dist="38100" dir="2700000" algn="tl">
                    <a:srgbClr val="000000">
                      <a:alpha val="43137"/>
                    </a:srgbClr>
                  </a:outerShdw>
                </a:effectLst>
              </a:rPr>
              <a:t>50+ </a:t>
            </a:r>
            <a:r>
              <a:rPr lang="en-US" sz="2400" dirty="0">
                <a:effectLst>
                  <a:outerShdw blurRad="38100" dist="38100" dir="2700000" algn="tl">
                    <a:srgbClr val="000000">
                      <a:alpha val="43137"/>
                    </a:srgbClr>
                  </a:outerShdw>
                </a:effectLst>
              </a:rPr>
              <a:t>currently in </a:t>
            </a:r>
            <a:r>
              <a:rPr lang="en-US" sz="2400" dirty="0" smtClean="0">
                <a:effectLst>
                  <a:outerShdw blurRad="38100" dist="38100" dir="2700000" algn="tl">
                    <a:srgbClr val="000000">
                      <a:alpha val="43137"/>
                    </a:srgbClr>
                  </a:outerShdw>
                </a:effectLst>
              </a:rPr>
              <a:t>development in May, 2014</a:t>
            </a:r>
            <a:endParaRPr lang="en-US" sz="2400" dirty="0">
              <a:effectLst>
                <a:outerShdw blurRad="38100" dist="38100" dir="2700000" algn="tl">
                  <a:srgbClr val="000000">
                    <a:alpha val="43137"/>
                  </a:srgbClr>
                </a:outerShdw>
              </a:effectLst>
            </a:endParaRPr>
          </a:p>
          <a:p>
            <a:pPr>
              <a:defRPr/>
            </a:pPr>
            <a:r>
              <a:rPr lang="en-US" sz="2400" dirty="0" smtClean="0">
                <a:effectLst>
                  <a:outerShdw blurRad="38100" dist="38100" dir="2700000" algn="tl">
                    <a:srgbClr val="000000">
                      <a:alpha val="43137"/>
                    </a:srgbClr>
                  </a:outerShdw>
                </a:effectLst>
              </a:rPr>
              <a:t>1,300+ SKU’s in stock</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2737117"/>
      </p:ext>
    </p:extLst>
  </p:cSld>
  <p:clrMapOvr>
    <a:masterClrMapping/>
  </p:clrMapOvr>
  <p:transition advTm="5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990600" y="2133600"/>
            <a:ext cx="7391400" cy="3506788"/>
          </a:xfrm>
          <a:prstGeom prst="rect">
            <a:avLst/>
          </a:prstGeom>
          <a:noFill/>
          <a:ln w="9525">
            <a:noFill/>
            <a:miter lim="800000"/>
            <a:headEnd/>
            <a:tailEnd/>
          </a:ln>
        </p:spPr>
        <p:txBody>
          <a:bodyPr>
            <a:spAutoFit/>
          </a:bodyPr>
          <a:lstStyle/>
          <a:p>
            <a:pPr>
              <a:spcBef>
                <a:spcPct val="50000"/>
              </a:spcBef>
              <a:buFont typeface="Wingdings" pitchFamily="2" charset="2"/>
              <a:buChar char="Ø"/>
              <a:defRPr/>
            </a:pPr>
            <a:r>
              <a:rPr lang="en-US" sz="3200" i="1">
                <a:effectLst>
                  <a:outerShdw blurRad="38100" dist="38100" dir="2700000" algn="tl">
                    <a:srgbClr val="000000">
                      <a:alpha val="43137"/>
                    </a:srgbClr>
                  </a:outerShdw>
                </a:effectLst>
                <a:latin typeface="Arial" charset="0"/>
              </a:rPr>
              <a:t>Plastic</a:t>
            </a:r>
          </a:p>
          <a:p>
            <a:pPr>
              <a:spcBef>
                <a:spcPct val="50000"/>
              </a:spcBef>
              <a:buFont typeface="Wingdings" pitchFamily="2" charset="2"/>
              <a:buChar char="Ø"/>
              <a:defRPr/>
            </a:pPr>
            <a:r>
              <a:rPr lang="en-US" sz="3200" i="1">
                <a:effectLst>
                  <a:outerShdw blurRad="38100" dist="38100" dir="2700000" algn="tl">
                    <a:srgbClr val="000000">
                      <a:alpha val="43137"/>
                    </a:srgbClr>
                  </a:outerShdw>
                </a:effectLst>
                <a:latin typeface="Arial" charset="0"/>
              </a:rPr>
              <a:t>Steel</a:t>
            </a:r>
          </a:p>
          <a:p>
            <a:pPr>
              <a:spcBef>
                <a:spcPct val="50000"/>
              </a:spcBef>
              <a:buFont typeface="Wingdings" pitchFamily="2" charset="2"/>
              <a:buChar char="Ø"/>
              <a:defRPr/>
            </a:pPr>
            <a:r>
              <a:rPr lang="en-US" sz="3200" i="1">
                <a:effectLst>
                  <a:outerShdw blurRad="38100" dist="38100" dir="2700000" algn="tl">
                    <a:srgbClr val="000000">
                      <a:alpha val="43137"/>
                    </a:srgbClr>
                  </a:outerShdw>
                </a:effectLst>
                <a:latin typeface="Arial" charset="0"/>
              </a:rPr>
              <a:t>Standard &amp; Adjustable Pulleys </a:t>
            </a:r>
          </a:p>
          <a:p>
            <a:pPr>
              <a:spcBef>
                <a:spcPct val="50000"/>
              </a:spcBef>
              <a:buFont typeface="Wingdings" pitchFamily="2" charset="2"/>
              <a:buChar char="Ø"/>
              <a:defRPr/>
            </a:pPr>
            <a:r>
              <a:rPr lang="en-US" sz="3200" i="1">
                <a:effectLst>
                  <a:outerShdw blurRad="38100" dist="38100" dir="2700000" algn="tl">
                    <a:srgbClr val="000000">
                      <a:alpha val="43137"/>
                    </a:srgbClr>
                  </a:outerShdw>
                </a:effectLst>
                <a:latin typeface="Arial" charset="0"/>
              </a:rPr>
              <a:t>Back Idler Pulleys</a:t>
            </a:r>
          </a:p>
          <a:p>
            <a:pPr>
              <a:spcBef>
                <a:spcPct val="50000"/>
              </a:spcBef>
              <a:buFont typeface="Wingdings" pitchFamily="2" charset="2"/>
              <a:buChar char="Ø"/>
              <a:defRPr/>
            </a:pPr>
            <a:r>
              <a:rPr lang="en-US" sz="3200" i="1">
                <a:effectLst>
                  <a:outerShdw blurRad="38100" dist="38100" dir="2700000" algn="tl">
                    <a:srgbClr val="000000">
                      <a:alpha val="43137"/>
                    </a:srgbClr>
                  </a:outerShdw>
                </a:effectLst>
                <a:latin typeface="Arial" charset="0"/>
              </a:rPr>
              <a:t>Parts and Eccentrics</a:t>
            </a:r>
          </a:p>
        </p:txBody>
      </p:sp>
      <p:sp>
        <p:nvSpPr>
          <p:cNvPr id="55299" name="Text Box 6"/>
          <p:cNvSpPr txBox="1">
            <a:spLocks noChangeArrowheads="1"/>
          </p:cNvSpPr>
          <p:nvPr/>
        </p:nvSpPr>
        <p:spPr bwMode="auto">
          <a:xfrm>
            <a:off x="3657600" y="1371600"/>
            <a:ext cx="3597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p>
        </p:txBody>
      </p:sp>
      <p:pic>
        <p:nvPicPr>
          <p:cNvPr id="55300" name="Picture 7" descr="IP 10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524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9"/>
          <p:cNvSpPr>
            <a:spLocks noChangeArrowheads="1"/>
          </p:cNvSpPr>
          <p:nvPr/>
        </p:nvSpPr>
        <p:spPr bwMode="auto">
          <a:xfrm>
            <a:off x="2743200" y="304800"/>
            <a:ext cx="6400800" cy="1200150"/>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New Idler Pulleys and Eccentrics:</a:t>
            </a:r>
          </a:p>
        </p:txBody>
      </p:sp>
      <p:pic>
        <p:nvPicPr>
          <p:cNvPr id="55303" name="Picture 10" descr="IP 1001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362200"/>
            <a:ext cx="19050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2" descr="IP 102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268663"/>
            <a:ext cx="306546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170767"/>
      </p:ext>
    </p:extLst>
  </p:cSld>
  <p:clrMapOvr>
    <a:masterClrMapping/>
  </p:clrMapOvr>
  <p:transition advTm="5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sp>
        <p:nvSpPr>
          <p:cNvPr id="29699" name="Text Box 4"/>
          <p:cNvSpPr txBox="1">
            <a:spLocks noChangeArrowheads="1"/>
          </p:cNvSpPr>
          <p:nvPr/>
        </p:nvSpPr>
        <p:spPr bwMode="auto">
          <a:xfrm>
            <a:off x="1066800" y="1704975"/>
            <a:ext cx="7391400" cy="4238625"/>
          </a:xfrm>
          <a:prstGeom prst="rect">
            <a:avLst/>
          </a:prstGeom>
          <a:noFill/>
          <a:ln w="9525">
            <a:noFill/>
            <a:miter lim="800000"/>
            <a:headEnd/>
            <a:tailEnd/>
          </a:ln>
        </p:spPr>
        <p:txBody>
          <a:bodyPr>
            <a:spAutoFit/>
          </a:bodyPr>
          <a:lstStyle/>
          <a:p>
            <a:pPr>
              <a:spcBef>
                <a:spcPct val="50000"/>
              </a:spcBef>
              <a:buFont typeface="Wingdings" pitchFamily="2" charset="2"/>
              <a:buChar char="Ø"/>
              <a:defRPr/>
            </a:pPr>
            <a:r>
              <a:rPr lang="en-US" sz="3200" i="1" dirty="0">
                <a:effectLst>
                  <a:outerShdw blurRad="38100" dist="38100" dir="2700000" algn="tl">
                    <a:srgbClr val="000000">
                      <a:alpha val="43137"/>
                    </a:srgbClr>
                  </a:outerShdw>
                </a:effectLst>
                <a:latin typeface="Arial" charset="0"/>
              </a:rPr>
              <a:t>Clutch Bearings</a:t>
            </a:r>
          </a:p>
          <a:p>
            <a:pPr>
              <a:spcBef>
                <a:spcPct val="50000"/>
              </a:spcBef>
              <a:buFont typeface="Wingdings" pitchFamily="2" charset="2"/>
              <a:buChar char="Ø"/>
              <a:defRPr/>
            </a:pPr>
            <a:r>
              <a:rPr lang="en-US" sz="3200" i="1" dirty="0">
                <a:effectLst>
                  <a:outerShdw blurRad="38100" dist="38100" dir="2700000" algn="tl">
                    <a:srgbClr val="000000">
                      <a:alpha val="43137"/>
                    </a:srgbClr>
                  </a:outerShdw>
                </a:effectLst>
                <a:latin typeface="Arial" charset="0"/>
              </a:rPr>
              <a:t>Motors, Blower and Radiator Fan</a:t>
            </a:r>
          </a:p>
          <a:p>
            <a:pPr>
              <a:spcBef>
                <a:spcPct val="50000"/>
              </a:spcBef>
              <a:buFont typeface="Wingdings" pitchFamily="2" charset="2"/>
              <a:buChar char="Ø"/>
              <a:defRPr/>
            </a:pPr>
            <a:r>
              <a:rPr lang="en-US" sz="3200" i="1" dirty="0">
                <a:effectLst>
                  <a:outerShdw blurRad="38100" dist="38100" dir="2700000" algn="tl">
                    <a:srgbClr val="000000">
                      <a:alpha val="43137"/>
                    </a:srgbClr>
                  </a:outerShdw>
                </a:effectLst>
                <a:latin typeface="Arial" charset="0"/>
              </a:rPr>
              <a:t>O-Rings &amp; Gaskets Including Kits</a:t>
            </a:r>
          </a:p>
          <a:p>
            <a:pPr>
              <a:spcBef>
                <a:spcPct val="50000"/>
              </a:spcBef>
              <a:buFont typeface="Wingdings" pitchFamily="2" charset="2"/>
              <a:buChar char="Ø"/>
              <a:defRPr/>
            </a:pPr>
            <a:r>
              <a:rPr lang="en-US" sz="3200" i="1" dirty="0">
                <a:effectLst>
                  <a:outerShdw blurRad="38100" dist="38100" dir="2700000" algn="tl">
                    <a:srgbClr val="000000">
                      <a:alpha val="43137"/>
                    </a:srgbClr>
                  </a:outerShdw>
                </a:effectLst>
                <a:latin typeface="Arial" charset="0"/>
              </a:rPr>
              <a:t>Relays</a:t>
            </a:r>
          </a:p>
          <a:p>
            <a:pPr>
              <a:spcBef>
                <a:spcPct val="50000"/>
              </a:spcBef>
              <a:buFont typeface="Wingdings" pitchFamily="2" charset="2"/>
              <a:buChar char="Ø"/>
              <a:defRPr/>
            </a:pPr>
            <a:r>
              <a:rPr lang="en-US" sz="3200" i="1" dirty="0">
                <a:effectLst>
                  <a:outerShdw blurRad="38100" dist="38100" dir="2700000" algn="tl">
                    <a:srgbClr val="000000">
                      <a:alpha val="43137"/>
                    </a:srgbClr>
                  </a:outerShdw>
                </a:effectLst>
                <a:latin typeface="Arial" charset="0"/>
              </a:rPr>
              <a:t>Switches </a:t>
            </a:r>
          </a:p>
          <a:p>
            <a:pPr>
              <a:spcBef>
                <a:spcPct val="50000"/>
              </a:spcBef>
              <a:buFont typeface="Wingdings" pitchFamily="2" charset="2"/>
              <a:buChar char="Ø"/>
              <a:defRPr/>
            </a:pPr>
            <a:r>
              <a:rPr lang="en-US" sz="3200" i="1" dirty="0">
                <a:effectLst>
                  <a:outerShdw blurRad="38100" dist="38100" dir="2700000" algn="tl">
                    <a:srgbClr val="000000">
                      <a:alpha val="43137"/>
                    </a:srgbClr>
                  </a:outerShdw>
                </a:effectLst>
                <a:latin typeface="Arial" charset="0"/>
              </a:rPr>
              <a:t>Service Items and Tools</a:t>
            </a:r>
          </a:p>
        </p:txBody>
      </p:sp>
      <p:pic>
        <p:nvPicPr>
          <p:cNvPr id="57348" name="Picture 6" descr="SW 9066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371975"/>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RE 4476P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838575"/>
            <a:ext cx="1219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8" descr="CB 305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5525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9" descr="elips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9"/>
          <p:cNvSpPr>
            <a:spLocks noChangeArrowheads="1"/>
          </p:cNvSpPr>
          <p:nvPr/>
        </p:nvSpPr>
        <p:spPr bwMode="auto">
          <a:xfrm>
            <a:off x="27432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a:effectLst>
                  <a:outerShdw blurRad="38100" dist="38100" dir="2700000" algn="tl">
                    <a:srgbClr val="000000">
                      <a:alpha val="43137"/>
                    </a:srgbClr>
                  </a:outerShdw>
                </a:effectLst>
                <a:latin typeface="Arial" charset="0"/>
              </a:rPr>
              <a:t>Service and Other Products:</a:t>
            </a:r>
          </a:p>
        </p:txBody>
      </p:sp>
    </p:spTree>
    <p:extLst>
      <p:ext uri="{BB962C8B-B14F-4D97-AF65-F5344CB8AC3E}">
        <p14:creationId xmlns:p14="http://schemas.microsoft.com/office/powerpoint/2010/main" val="818222614"/>
      </p:ext>
    </p:extLst>
  </p:cSld>
  <p:clrMapOvr>
    <a:masterClrMapping/>
  </p:clrMapOvr>
  <p:transition advTm="5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9"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9"/>
          <p:cNvSpPr>
            <a:spLocks noChangeArrowheads="1"/>
          </p:cNvSpPr>
          <p:nvPr/>
        </p:nvSpPr>
        <p:spPr bwMode="auto">
          <a:xfrm>
            <a:off x="3048000" y="649288"/>
            <a:ext cx="6400800" cy="646112"/>
          </a:xfrm>
          <a:prstGeom prst="rect">
            <a:avLst/>
          </a:prstGeom>
          <a:noFill/>
          <a:ln w="9525">
            <a:noFill/>
            <a:miter lim="800000"/>
            <a:headEnd/>
            <a:tailEnd/>
          </a:ln>
        </p:spPr>
        <p:txBody>
          <a:bodyPr>
            <a:spAutoFit/>
          </a:bodyPr>
          <a:lstStyle/>
          <a:p>
            <a:pPr>
              <a:spcBef>
                <a:spcPct val="50000"/>
              </a:spcBef>
              <a:defRPr/>
            </a:pPr>
            <a:r>
              <a:rPr lang="en-US" sz="3600" b="1" i="1" dirty="0" smtClean="0">
                <a:effectLst>
                  <a:outerShdw blurRad="38100" dist="38100" dir="2700000" algn="tl">
                    <a:srgbClr val="000000">
                      <a:alpha val="43137"/>
                    </a:srgbClr>
                  </a:outerShdw>
                </a:effectLst>
                <a:latin typeface="Arial" charset="0"/>
              </a:rPr>
              <a:t>Our Extensive Inventory</a:t>
            </a:r>
            <a:endParaRPr lang="en-US" sz="3600" b="1" i="1" dirty="0">
              <a:effectLst>
                <a:outerShdw blurRad="38100" dist="38100" dir="2700000" algn="tl">
                  <a:srgbClr val="000000">
                    <a:alpha val="43137"/>
                  </a:srgbClr>
                </a:outerShdw>
              </a:effectLst>
              <a:latin typeface="Arial" charset="0"/>
            </a:endParaRPr>
          </a:p>
        </p:txBody>
      </p:sp>
      <p:sp>
        <p:nvSpPr>
          <p:cNvPr id="4" name="Text Box 4"/>
          <p:cNvSpPr txBox="1">
            <a:spLocks noChangeArrowheads="1"/>
          </p:cNvSpPr>
          <p:nvPr/>
        </p:nvSpPr>
        <p:spPr bwMode="auto">
          <a:xfrm>
            <a:off x="1066800" y="1704975"/>
            <a:ext cx="7696200" cy="7078861"/>
          </a:xfrm>
          <a:prstGeom prst="rect">
            <a:avLst/>
          </a:prstGeom>
          <a:noFill/>
          <a:ln w="9525">
            <a:noFill/>
            <a:miter lim="800000"/>
            <a:headEnd/>
            <a:tailEnd/>
          </a:ln>
        </p:spPr>
        <p:txBody>
          <a:bodyPr wrap="square">
            <a:spAutoFit/>
          </a:bodyPr>
          <a:lstStyle/>
          <a:p>
            <a:pPr>
              <a:spcBef>
                <a:spcPct val="50000"/>
              </a:spcBef>
              <a:buFont typeface="Wingdings" pitchFamily="2" charset="2"/>
              <a:buChar char="Ø"/>
              <a:defRPr/>
            </a:pPr>
            <a:r>
              <a:rPr lang="en-US" sz="2600" i="1" dirty="0" smtClean="0">
                <a:effectLst>
                  <a:outerShdw blurRad="38100" dist="38100" dir="2700000" algn="tl">
                    <a:srgbClr val="000000">
                      <a:alpha val="43137"/>
                    </a:srgbClr>
                  </a:outerShdw>
                </a:effectLst>
                <a:latin typeface="Arial" charset="0"/>
              </a:rPr>
              <a:t>Fill rates over 95%</a:t>
            </a:r>
          </a:p>
          <a:p>
            <a:pPr>
              <a:spcBef>
                <a:spcPct val="50000"/>
              </a:spcBef>
              <a:buFont typeface="Wingdings" pitchFamily="2" charset="2"/>
              <a:buChar char="Ø"/>
              <a:defRPr/>
            </a:pPr>
            <a:r>
              <a:rPr lang="en-US" sz="2600" i="1" dirty="0" smtClean="0">
                <a:effectLst>
                  <a:outerShdw blurRad="38100" dist="38100" dir="2700000" algn="tl">
                    <a:srgbClr val="000000">
                      <a:alpha val="43137"/>
                    </a:srgbClr>
                  </a:outerShdw>
                </a:effectLst>
                <a:latin typeface="Arial" charset="0"/>
              </a:rPr>
              <a:t>6,000+ SKU’s in stock year-round</a:t>
            </a:r>
          </a:p>
          <a:p>
            <a:pPr>
              <a:spcBef>
                <a:spcPct val="50000"/>
              </a:spcBef>
              <a:buFont typeface="Wingdings" pitchFamily="2" charset="2"/>
              <a:buChar char="Ø"/>
              <a:defRPr/>
            </a:pPr>
            <a:r>
              <a:rPr lang="en-US" sz="2600" i="1" dirty="0" smtClean="0">
                <a:effectLst>
                  <a:outerShdw blurRad="38100" dist="38100" dir="2700000" algn="tl">
                    <a:srgbClr val="000000">
                      <a:alpha val="43137"/>
                    </a:srgbClr>
                  </a:outerShdw>
                </a:effectLst>
                <a:latin typeface="Arial" charset="0"/>
              </a:rPr>
              <a:t>2 Express Warehouses to address the “proximity factor”</a:t>
            </a:r>
          </a:p>
          <a:p>
            <a:pPr lvl="1">
              <a:spcBef>
                <a:spcPct val="50000"/>
              </a:spcBef>
              <a:buFont typeface="Wingdings" pitchFamily="2" charset="2"/>
              <a:buChar char="Ø"/>
              <a:defRPr/>
            </a:pPr>
            <a:r>
              <a:rPr lang="en-US" sz="2600" i="1" dirty="0" smtClean="0">
                <a:effectLst>
                  <a:outerShdw blurRad="38100" dist="38100" dir="2700000" algn="tl">
                    <a:srgbClr val="000000">
                      <a:alpha val="43137"/>
                    </a:srgbClr>
                  </a:outerShdw>
                </a:effectLst>
                <a:latin typeface="Arial" charset="0"/>
              </a:rPr>
              <a:t>Miami</a:t>
            </a:r>
          </a:p>
          <a:p>
            <a:pPr marL="1371600" lvl="2" indent="-457200">
              <a:spcBef>
                <a:spcPct val="50000"/>
              </a:spcBef>
              <a:buFont typeface="Arial" pitchFamily="34" charset="0"/>
              <a:buChar char="•"/>
              <a:defRPr/>
            </a:pPr>
            <a:r>
              <a:rPr lang="en-US" sz="2000" i="1" dirty="0" smtClean="0">
                <a:effectLst>
                  <a:outerShdw blurRad="38100" dist="38100" dir="2700000" algn="tl">
                    <a:srgbClr val="000000">
                      <a:alpha val="43137"/>
                    </a:srgbClr>
                  </a:outerShdw>
                </a:effectLst>
                <a:latin typeface="Arial" charset="0"/>
              </a:rPr>
              <a:t>5551 </a:t>
            </a:r>
            <a:r>
              <a:rPr lang="en-US" sz="2000" i="1" dirty="0">
                <a:effectLst>
                  <a:outerShdw blurRad="38100" dist="38100" dir="2700000" algn="tl">
                    <a:srgbClr val="000000">
                      <a:alpha val="43137"/>
                    </a:srgbClr>
                  </a:outerShdw>
                </a:effectLst>
                <a:latin typeface="Arial" charset="0"/>
              </a:rPr>
              <a:t>NW </a:t>
            </a:r>
            <a:r>
              <a:rPr lang="en-US" sz="2000" i="1" dirty="0" smtClean="0">
                <a:effectLst>
                  <a:outerShdw blurRad="38100" dist="38100" dir="2700000" algn="tl">
                    <a:srgbClr val="000000">
                      <a:alpha val="43137"/>
                    </a:srgbClr>
                  </a:outerShdw>
                </a:effectLst>
                <a:latin typeface="Arial" charset="0"/>
              </a:rPr>
              <a:t>72th Avenue, Miami</a:t>
            </a:r>
            <a:r>
              <a:rPr lang="en-US" sz="2000" i="1" dirty="0">
                <a:effectLst>
                  <a:outerShdw blurRad="38100" dist="38100" dir="2700000" algn="tl">
                    <a:srgbClr val="000000">
                      <a:alpha val="43137"/>
                    </a:srgbClr>
                  </a:outerShdw>
                </a:effectLst>
                <a:latin typeface="Arial" charset="0"/>
              </a:rPr>
              <a:t>, Florida </a:t>
            </a:r>
            <a:r>
              <a:rPr lang="en-US" sz="2000" i="1" dirty="0" smtClean="0">
                <a:effectLst>
                  <a:outerShdw blurRad="38100" dist="38100" dir="2700000" algn="tl">
                    <a:srgbClr val="000000">
                      <a:alpha val="43137"/>
                    </a:srgbClr>
                  </a:outerShdw>
                </a:effectLst>
                <a:latin typeface="Arial" charset="0"/>
              </a:rPr>
              <a:t>33166</a:t>
            </a:r>
          </a:p>
          <a:p>
            <a:pPr marL="1828800" lvl="3" indent="-457200">
              <a:spcBef>
                <a:spcPct val="50000"/>
              </a:spcBef>
              <a:buFont typeface="Arial" pitchFamily="34" charset="0"/>
              <a:buChar char="•"/>
              <a:defRPr/>
            </a:pPr>
            <a:r>
              <a:rPr lang="en-US" sz="2000" i="1" dirty="0" smtClean="0">
                <a:effectLst>
                  <a:outerShdw blurRad="38100" dist="38100" dir="2700000" algn="tl">
                    <a:srgbClr val="000000">
                      <a:alpha val="43137"/>
                    </a:srgbClr>
                  </a:outerShdw>
                </a:effectLst>
                <a:latin typeface="Arial" charset="0"/>
              </a:rPr>
              <a:t>305-882-1313</a:t>
            </a:r>
          </a:p>
          <a:p>
            <a:pPr lvl="1">
              <a:spcBef>
                <a:spcPct val="50000"/>
              </a:spcBef>
              <a:buFont typeface="Wingdings" pitchFamily="2" charset="2"/>
              <a:buChar char="Ø"/>
              <a:defRPr/>
            </a:pPr>
            <a:r>
              <a:rPr lang="en-US" sz="2600" i="1" dirty="0" smtClean="0">
                <a:effectLst>
                  <a:outerShdw blurRad="38100" dist="38100" dir="2700000" algn="tl">
                    <a:srgbClr val="000000">
                      <a:alpha val="43137"/>
                    </a:srgbClr>
                  </a:outerShdw>
                </a:effectLst>
                <a:latin typeface="Arial" charset="0"/>
              </a:rPr>
              <a:t>Los Angeles</a:t>
            </a:r>
            <a:endParaRPr lang="en-US" sz="2600" i="1" dirty="0">
              <a:effectLst>
                <a:outerShdw blurRad="38100" dist="38100" dir="2700000" algn="tl">
                  <a:srgbClr val="000000">
                    <a:alpha val="43137"/>
                  </a:srgbClr>
                </a:outerShdw>
              </a:effectLst>
              <a:latin typeface="Arial" charset="0"/>
            </a:endParaRPr>
          </a:p>
          <a:p>
            <a:pPr marL="1371600" lvl="2" indent="-457200">
              <a:spcBef>
                <a:spcPct val="50000"/>
              </a:spcBef>
              <a:buFont typeface="Arial" pitchFamily="34" charset="0"/>
              <a:buChar char="•"/>
              <a:defRPr/>
            </a:pPr>
            <a:r>
              <a:rPr lang="en-US" sz="2000" i="1" dirty="0">
                <a:effectLst>
                  <a:outerShdw blurRad="38100" dist="38100" dir="2700000" algn="tl">
                    <a:srgbClr val="000000">
                      <a:alpha val="43137"/>
                    </a:srgbClr>
                  </a:outerShdw>
                </a:effectLst>
                <a:latin typeface="Arial" charset="0"/>
              </a:rPr>
              <a:t>13255 </a:t>
            </a:r>
            <a:r>
              <a:rPr lang="en-US" sz="2000" i="1" dirty="0" smtClean="0">
                <a:effectLst>
                  <a:outerShdw blurRad="38100" dist="38100" dir="2700000" algn="tl">
                    <a:srgbClr val="000000">
                      <a:alpha val="43137"/>
                    </a:srgbClr>
                  </a:outerShdw>
                </a:effectLst>
                <a:latin typeface="Arial" charset="0"/>
              </a:rPr>
              <a:t>Woodruff Avenue, Downey, California 90242</a:t>
            </a:r>
          </a:p>
          <a:p>
            <a:pPr marL="1828800" lvl="3" indent="-457200">
              <a:spcBef>
                <a:spcPct val="50000"/>
              </a:spcBef>
              <a:buFont typeface="Arial" pitchFamily="34" charset="0"/>
              <a:buChar char="•"/>
              <a:defRPr/>
            </a:pPr>
            <a:r>
              <a:rPr lang="en-US" sz="2000" i="1" dirty="0" smtClean="0">
                <a:effectLst>
                  <a:outerShdw blurRad="38100" dist="38100" dir="2700000" algn="tl">
                    <a:srgbClr val="000000">
                      <a:alpha val="43137"/>
                    </a:srgbClr>
                  </a:outerShdw>
                </a:effectLst>
                <a:latin typeface="Arial" charset="0"/>
              </a:rPr>
              <a:t>562-803-5611</a:t>
            </a:r>
            <a:endParaRPr lang="en-US" sz="2000" i="1" dirty="0">
              <a:effectLst>
                <a:outerShdw blurRad="38100" dist="38100" dir="2700000" algn="tl">
                  <a:srgbClr val="000000">
                    <a:alpha val="43137"/>
                  </a:srgbClr>
                </a:outerShdw>
              </a:effectLst>
              <a:latin typeface="Arial" charset="0"/>
            </a:endParaRPr>
          </a:p>
          <a:p>
            <a:pPr marL="1828800" lvl="3" indent="-457200">
              <a:spcBef>
                <a:spcPct val="50000"/>
              </a:spcBef>
              <a:buFont typeface="Arial" pitchFamily="34" charset="0"/>
              <a:buChar char="•"/>
              <a:defRPr/>
            </a:pPr>
            <a:endParaRPr lang="en-US" sz="2000" i="1" dirty="0" smtClean="0">
              <a:effectLst>
                <a:outerShdw blurRad="38100" dist="38100" dir="2700000" algn="tl">
                  <a:srgbClr val="000000">
                    <a:alpha val="43137"/>
                  </a:srgbClr>
                </a:outerShdw>
              </a:effectLst>
              <a:latin typeface="Arial" charset="0"/>
            </a:endParaRPr>
          </a:p>
          <a:p>
            <a:pPr lvl="1">
              <a:spcBef>
                <a:spcPct val="50000"/>
              </a:spcBef>
              <a:buFont typeface="Wingdings" pitchFamily="2" charset="2"/>
              <a:buChar char="Ø"/>
              <a:defRPr/>
            </a:pPr>
            <a:endParaRPr lang="en-US" sz="3200" i="1" dirty="0" smtClean="0">
              <a:effectLst>
                <a:outerShdw blurRad="38100" dist="38100" dir="2700000" algn="tl">
                  <a:srgbClr val="000000">
                    <a:alpha val="43137"/>
                  </a:srgbClr>
                </a:outerShdw>
              </a:effectLst>
              <a:latin typeface="Arial" charset="0"/>
            </a:endParaRPr>
          </a:p>
          <a:p>
            <a:pPr lvl="1">
              <a:spcBef>
                <a:spcPct val="50000"/>
              </a:spcBef>
              <a:buFont typeface="Wingdings" pitchFamily="2" charset="2"/>
              <a:buChar char="Ø"/>
              <a:defRPr/>
            </a:pPr>
            <a:endParaRPr lang="en-US" sz="3200" i="1"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079628033"/>
      </p:ext>
    </p:extLst>
  </p:cSld>
  <p:clrMapOvr>
    <a:masterClrMapping/>
  </p:clrMapOvr>
  <mc:AlternateContent xmlns:mc="http://schemas.openxmlformats.org/markup-compatibility/2006" xmlns:p14="http://schemas.microsoft.com/office/powerpoint/2010/main">
    <mc:Choice Requires="p14">
      <p:transition p14:dur="320" advTm="32000">
        <p:fade/>
      </p:transition>
    </mc:Choice>
    <mc:Fallback xmlns="">
      <p:transition advTm="32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AC WH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074595"/>
      </p:ext>
    </p:extLst>
  </p:cSld>
  <p:clrMapOvr>
    <a:masterClrMapping/>
  </p:clrMapOvr>
  <p:transition advTm="5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DCIM\104_PANA\P1040766.JPG"/>
          <p:cNvPicPr>
            <a:picLocks noChangeAspect="1" noChangeArrowheads="1"/>
          </p:cNvPicPr>
          <p:nvPr/>
        </p:nvPicPr>
        <p:blipFill>
          <a:blip r:embed="rId3" cstate="print">
            <a:lum bright="-2000"/>
          </a:blip>
          <a:srcRect/>
          <a:stretch>
            <a:fillRect/>
          </a:stretch>
        </p:blipFill>
        <p:spPr bwMode="auto">
          <a:xfrm>
            <a:off x="914400" y="2209800"/>
            <a:ext cx="7162800" cy="3200400"/>
          </a:xfrm>
          <a:prstGeom prst="ellipse">
            <a:avLst/>
          </a:prstGeom>
          <a:noFill/>
          <a:effectLst>
            <a:glow rad="63500">
              <a:schemeClr val="accent5">
                <a:satMod val="175000"/>
                <a:alpha val="40000"/>
              </a:schemeClr>
            </a:glow>
            <a:outerShdw blurRad="152400" dist="317500" dir="5400000" sx="90000" sy="-19000" rotWithShape="0">
              <a:schemeClr val="bg2">
                <a:lumMod val="50000"/>
                <a:alpha val="15000"/>
              </a:schemeClr>
            </a:outerShdw>
          </a:effectLst>
        </p:spPr>
      </p:pic>
      <p:sp>
        <p:nvSpPr>
          <p:cNvPr id="12291" name="Text Box 3"/>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sp>
        <p:nvSpPr>
          <p:cNvPr id="2" name="Text Box 4"/>
          <p:cNvSpPr txBox="1">
            <a:spLocks noChangeArrowheads="1"/>
          </p:cNvSpPr>
          <p:nvPr/>
        </p:nvSpPr>
        <p:spPr bwMode="auto">
          <a:xfrm>
            <a:off x="1066800" y="4038600"/>
            <a:ext cx="7391400" cy="2062163"/>
          </a:xfrm>
          <a:prstGeom prst="rect">
            <a:avLst/>
          </a:prstGeom>
          <a:noFill/>
          <a:ln w="9525">
            <a:noFill/>
            <a:miter lim="800000"/>
            <a:headEnd/>
            <a:tailEnd/>
          </a:ln>
        </p:spPr>
        <p:txBody>
          <a:bodyPr>
            <a:spAutoFit/>
          </a:bodyPr>
          <a:lstStyle/>
          <a:p>
            <a:pPr algn="ctr">
              <a:spcBef>
                <a:spcPts val="0"/>
              </a:spcBef>
              <a:defRPr/>
            </a:pPr>
            <a:r>
              <a:rPr lang="en-US" sz="3200" b="1" dirty="0">
                <a:solidFill>
                  <a:schemeClr val="tx1">
                    <a:lumMod val="95000"/>
                  </a:schemeClr>
                </a:solidFill>
                <a:effectLst>
                  <a:outerShdw blurRad="38100" dist="38100" dir="2700000" algn="tl">
                    <a:srgbClr val="000000">
                      <a:alpha val="43137"/>
                    </a:srgbClr>
                  </a:outerShdw>
                </a:effectLst>
                <a:latin typeface="Arial" charset="0"/>
              </a:rPr>
              <a:t>Provide Quality Automotive, Truck</a:t>
            </a:r>
          </a:p>
          <a:p>
            <a:pPr algn="ctr">
              <a:spcBef>
                <a:spcPts val="0"/>
              </a:spcBef>
              <a:defRPr/>
            </a:pPr>
            <a:r>
              <a:rPr lang="en-US" sz="3200" b="1" dirty="0">
                <a:solidFill>
                  <a:schemeClr val="tx1">
                    <a:lumMod val="95000"/>
                  </a:schemeClr>
                </a:solidFill>
                <a:effectLst>
                  <a:outerShdw blurRad="38100" dist="38100" dir="2700000" algn="tl">
                    <a:srgbClr val="000000">
                      <a:alpha val="43137"/>
                    </a:srgbClr>
                  </a:outerShdw>
                </a:effectLst>
                <a:latin typeface="Arial" charset="0"/>
              </a:rPr>
              <a:t>and Off Road Heavy Duty </a:t>
            </a:r>
          </a:p>
          <a:p>
            <a:pPr algn="ctr">
              <a:spcBef>
                <a:spcPts val="0"/>
              </a:spcBef>
              <a:defRPr/>
            </a:pPr>
            <a:r>
              <a:rPr lang="en-US" sz="3200" b="1" dirty="0">
                <a:solidFill>
                  <a:schemeClr val="tx1">
                    <a:lumMod val="95000"/>
                  </a:schemeClr>
                </a:solidFill>
                <a:effectLst>
                  <a:outerShdw blurRad="38100" dist="38100" dir="2700000" algn="tl">
                    <a:srgbClr val="000000">
                      <a:alpha val="43137"/>
                    </a:srgbClr>
                  </a:outerShdw>
                </a:effectLst>
                <a:latin typeface="Arial" charset="0"/>
              </a:rPr>
              <a:t>Air Conditioning Replacement Parts </a:t>
            </a:r>
          </a:p>
          <a:p>
            <a:pPr algn="ctr">
              <a:spcBef>
                <a:spcPts val="0"/>
              </a:spcBef>
              <a:defRPr/>
            </a:pPr>
            <a:r>
              <a:rPr lang="en-US" sz="3200" b="1" dirty="0">
                <a:solidFill>
                  <a:schemeClr val="tx1">
                    <a:lumMod val="95000"/>
                  </a:schemeClr>
                </a:solidFill>
                <a:effectLst>
                  <a:outerShdw blurRad="38100" dist="38100" dir="2700000" algn="tl">
                    <a:srgbClr val="000000">
                      <a:alpha val="43137"/>
                    </a:srgbClr>
                  </a:outerShdw>
                </a:effectLst>
                <a:latin typeface="Arial" charset="0"/>
              </a:rPr>
              <a:t>at Reasonable Prices</a:t>
            </a:r>
          </a:p>
        </p:txBody>
      </p:sp>
      <p:pic>
        <p:nvPicPr>
          <p:cNvPr id="12293"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a:spLocks noChangeArrowheads="1"/>
          </p:cNvSpPr>
          <p:nvPr/>
        </p:nvSpPr>
        <p:spPr bwMode="auto">
          <a:xfrm>
            <a:off x="2761488" y="399352"/>
            <a:ext cx="6172200" cy="646112"/>
          </a:xfrm>
          <a:prstGeom prst="rect">
            <a:avLst/>
          </a:prstGeom>
          <a:noFill/>
          <a:ln w="9525">
            <a:noFill/>
            <a:miter lim="800000"/>
            <a:headEnd/>
            <a:tailEnd/>
          </a:ln>
        </p:spPr>
        <p:txBody>
          <a:bodyPr>
            <a:spAutoFit/>
          </a:bodyPr>
          <a:lstStyle/>
          <a:p>
            <a:pPr>
              <a:spcBef>
                <a:spcPts val="0"/>
              </a:spcBef>
              <a:defRPr/>
            </a:pPr>
            <a:r>
              <a:rPr lang="en-US" sz="3600" b="1" i="1" dirty="0">
                <a:solidFill>
                  <a:schemeClr val="tx1">
                    <a:lumMod val="95000"/>
                  </a:schemeClr>
                </a:solidFill>
                <a:effectLst>
                  <a:outerShdw blurRad="38100" dist="38100" dir="2700000" algn="tl">
                    <a:srgbClr val="000000">
                      <a:alpha val="43137"/>
                    </a:srgbClr>
                  </a:outerShdw>
                </a:effectLst>
                <a:latin typeface="Arial" charset="0"/>
              </a:rPr>
              <a:t>Our </a:t>
            </a:r>
            <a:r>
              <a:rPr lang="en-US" sz="3600" b="1" i="1" dirty="0" smtClean="0">
                <a:solidFill>
                  <a:schemeClr val="tx1">
                    <a:lumMod val="95000"/>
                  </a:schemeClr>
                </a:solidFill>
                <a:effectLst>
                  <a:outerShdw blurRad="38100" dist="38100" dir="2700000" algn="tl">
                    <a:srgbClr val="000000">
                      <a:alpha val="43137"/>
                    </a:srgbClr>
                  </a:outerShdw>
                </a:effectLst>
                <a:latin typeface="Arial" charset="0"/>
              </a:rPr>
              <a:t>Mission:</a:t>
            </a:r>
            <a:endParaRPr lang="en-US" sz="3600" b="1" i="1" dirty="0">
              <a:solidFill>
                <a:schemeClr val="tx1">
                  <a:lumMod val="95000"/>
                </a:schemeClr>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291836649"/>
      </p:ext>
    </p:extLst>
  </p:cSld>
  <p:clrMapOvr>
    <a:masterClrMapping/>
  </p:clrMapOvr>
  <p:transition advTm="5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descr="DSCF0108.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406787"/>
      </p:ext>
    </p:extLst>
  </p:cSld>
  <p:clrMapOvr>
    <a:masterClrMapping/>
  </p:clrMapOvr>
  <p:transition advTm="5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descr="DSCF0105.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descr="DSCF0076.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descr="DSCF0070.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descr="DSCF0121.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703263" y="0"/>
            <a:ext cx="7735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9"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9"/>
          <p:cNvSpPr>
            <a:spLocks noChangeArrowheads="1"/>
          </p:cNvSpPr>
          <p:nvPr/>
        </p:nvSpPr>
        <p:spPr bwMode="auto">
          <a:xfrm>
            <a:off x="3352800" y="572869"/>
            <a:ext cx="6400800" cy="646331"/>
          </a:xfrm>
          <a:prstGeom prst="rect">
            <a:avLst/>
          </a:prstGeom>
          <a:noFill/>
          <a:ln w="9525">
            <a:noFill/>
            <a:miter lim="800000"/>
            <a:headEnd/>
            <a:tailEnd/>
          </a:ln>
        </p:spPr>
        <p:txBody>
          <a:bodyPr>
            <a:spAutoFit/>
          </a:bodyPr>
          <a:lstStyle/>
          <a:p>
            <a:pPr>
              <a:spcBef>
                <a:spcPct val="50000"/>
              </a:spcBef>
              <a:defRPr/>
            </a:pPr>
            <a:r>
              <a:rPr lang="en-US" sz="3600" b="1" i="1" dirty="0" smtClean="0">
                <a:effectLst>
                  <a:outerShdw blurRad="38100" dist="38100" dir="2700000" algn="tl">
                    <a:srgbClr val="000000">
                      <a:alpha val="43137"/>
                    </a:srgbClr>
                  </a:outerShdw>
                </a:effectLst>
                <a:latin typeface="Arial" charset="0"/>
              </a:rPr>
              <a:t>Our Shipping Services</a:t>
            </a:r>
            <a:endParaRPr lang="en-US" sz="3600" b="1" i="1" dirty="0">
              <a:effectLst>
                <a:outerShdw blurRad="38100" dist="38100" dir="2700000" algn="tl">
                  <a:srgbClr val="000000">
                    <a:alpha val="43137"/>
                  </a:srgbClr>
                </a:outerShdw>
              </a:effectLst>
              <a:latin typeface="Arial" charset="0"/>
            </a:endParaRPr>
          </a:p>
        </p:txBody>
      </p:sp>
      <p:sp>
        <p:nvSpPr>
          <p:cNvPr id="4" name="Text Box 4"/>
          <p:cNvSpPr txBox="1">
            <a:spLocks noChangeArrowheads="1"/>
          </p:cNvSpPr>
          <p:nvPr/>
        </p:nvSpPr>
        <p:spPr bwMode="auto">
          <a:xfrm>
            <a:off x="685800" y="2133600"/>
            <a:ext cx="3505200" cy="3539430"/>
          </a:xfrm>
          <a:prstGeom prst="rect">
            <a:avLst/>
          </a:prstGeom>
          <a:noFill/>
          <a:ln w="9525">
            <a:noFill/>
            <a:miter lim="800000"/>
            <a:headEnd/>
            <a:tailEnd/>
          </a:ln>
        </p:spPr>
        <p:txBody>
          <a:bodyPr wrap="square">
            <a:spAutoFit/>
          </a:bodyPr>
          <a:lstStyle/>
          <a:p>
            <a:pPr>
              <a:spcBef>
                <a:spcPct val="50000"/>
              </a:spcBef>
              <a:buFont typeface="Wingdings" pitchFamily="2" charset="2"/>
              <a:buChar char="Ø"/>
              <a:defRPr/>
            </a:pPr>
            <a:r>
              <a:rPr lang="en-US" sz="3200" i="1" dirty="0" smtClean="0">
                <a:effectLst>
                  <a:outerShdw blurRad="38100" dist="38100" dir="2700000" algn="tl">
                    <a:srgbClr val="000000">
                      <a:alpha val="43137"/>
                    </a:srgbClr>
                  </a:outerShdw>
                </a:effectLst>
                <a:latin typeface="Arial" charset="0"/>
              </a:rPr>
              <a:t>UPS</a:t>
            </a:r>
          </a:p>
          <a:p>
            <a:pPr>
              <a:spcBef>
                <a:spcPct val="50000"/>
              </a:spcBef>
              <a:buFont typeface="Wingdings" pitchFamily="2" charset="2"/>
              <a:buChar char="Ø"/>
              <a:defRPr/>
            </a:pPr>
            <a:r>
              <a:rPr lang="en-US" sz="3200" i="1" dirty="0" smtClean="0">
                <a:effectLst>
                  <a:outerShdw blurRad="38100" dist="38100" dir="2700000" algn="tl">
                    <a:srgbClr val="000000">
                      <a:alpha val="43137"/>
                    </a:srgbClr>
                  </a:outerShdw>
                </a:effectLst>
                <a:latin typeface="Arial" charset="0"/>
              </a:rPr>
              <a:t>FedEx</a:t>
            </a:r>
          </a:p>
          <a:p>
            <a:pPr>
              <a:spcBef>
                <a:spcPct val="50000"/>
              </a:spcBef>
              <a:buFont typeface="Wingdings" pitchFamily="2" charset="2"/>
              <a:buChar char="Ø"/>
              <a:defRPr/>
            </a:pPr>
            <a:r>
              <a:rPr lang="en-US" sz="3200" i="1" dirty="0" err="1" smtClean="0">
                <a:effectLst>
                  <a:outerShdw blurRad="38100" dist="38100" dir="2700000" algn="tl">
                    <a:srgbClr val="000000">
                      <a:alpha val="43137"/>
                    </a:srgbClr>
                  </a:outerShdw>
                </a:effectLst>
                <a:latin typeface="Arial" charset="0"/>
              </a:rPr>
              <a:t>Lonestar</a:t>
            </a:r>
            <a:r>
              <a:rPr lang="en-US" sz="3200" i="1" dirty="0" smtClean="0">
                <a:effectLst>
                  <a:outerShdw blurRad="38100" dist="38100" dir="2700000" algn="tl">
                    <a:srgbClr val="000000">
                      <a:alpha val="43137"/>
                    </a:srgbClr>
                  </a:outerShdw>
                </a:effectLst>
                <a:latin typeface="Arial" charset="0"/>
              </a:rPr>
              <a:t> (LSO)</a:t>
            </a:r>
          </a:p>
          <a:p>
            <a:pPr>
              <a:spcBef>
                <a:spcPct val="50000"/>
              </a:spcBef>
              <a:buFont typeface="Wingdings" pitchFamily="2" charset="2"/>
              <a:buChar char="Ø"/>
              <a:defRPr/>
            </a:pPr>
            <a:r>
              <a:rPr lang="en-US" sz="3200" i="1" dirty="0" err="1" smtClean="0">
                <a:effectLst>
                  <a:outerShdw blurRad="38100" dist="38100" dir="2700000" algn="tl">
                    <a:srgbClr val="000000">
                      <a:alpha val="43137"/>
                    </a:srgbClr>
                  </a:outerShdw>
                </a:effectLst>
                <a:latin typeface="Arial" charset="0"/>
              </a:rPr>
              <a:t>OnTrac</a:t>
            </a:r>
            <a:endParaRPr lang="en-US" sz="3200" i="1" dirty="0" smtClean="0">
              <a:effectLst>
                <a:outerShdw blurRad="38100" dist="38100" dir="2700000" algn="tl">
                  <a:srgbClr val="000000">
                    <a:alpha val="43137"/>
                  </a:srgbClr>
                </a:outerShdw>
              </a:effectLst>
              <a:latin typeface="Arial" charset="0"/>
            </a:endParaRPr>
          </a:p>
          <a:p>
            <a:pPr>
              <a:spcBef>
                <a:spcPct val="50000"/>
              </a:spcBef>
              <a:buFont typeface="Wingdings" pitchFamily="2" charset="2"/>
              <a:buChar char="Ø"/>
              <a:defRPr/>
            </a:pPr>
            <a:r>
              <a:rPr lang="en-US" sz="3200" i="1" dirty="0" smtClean="0">
                <a:effectLst>
                  <a:outerShdw blurRad="38100" dist="38100" dir="2700000" algn="tl">
                    <a:srgbClr val="000000">
                      <a:alpha val="43137"/>
                    </a:srgbClr>
                  </a:outerShdw>
                </a:effectLst>
                <a:latin typeface="Arial" charset="0"/>
              </a:rPr>
              <a:t>LTL Carriers</a:t>
            </a:r>
            <a:endParaRPr lang="en-US" sz="3200" i="1" dirty="0">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295400"/>
            <a:ext cx="3886200" cy="535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320458"/>
      </p:ext>
    </p:extLst>
  </p:cSld>
  <p:clrMapOvr>
    <a:masterClrMapping/>
  </p:clrMapOvr>
  <mc:AlternateContent xmlns:mc="http://schemas.openxmlformats.org/markup-compatibility/2006" xmlns:p14="http://schemas.microsoft.com/office/powerpoint/2010/main">
    <mc:Choice Requires="p14">
      <p:transition p14:dur="150" advTm="15000">
        <p:fade/>
      </p:transition>
    </mc:Choice>
    <mc:Fallback xmlns="">
      <p:transition advTm="1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DSCF0083.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DSCF0078.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996872"/>
      </p:ext>
    </p:extLst>
  </p:cSld>
  <p:clrMapOvr>
    <a:masterClrMapping/>
  </p:clrMapOvr>
  <p:transition advTm="5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DCIM\104_PANA\P1040766.JPG"/>
          <p:cNvPicPr>
            <a:picLocks noChangeAspect="1" noChangeArrowheads="1"/>
          </p:cNvPicPr>
          <p:nvPr/>
        </p:nvPicPr>
        <p:blipFill>
          <a:blip r:embed="rId4" cstate="print">
            <a:lum bright="-2000"/>
          </a:blip>
          <a:srcRect/>
          <a:stretch>
            <a:fillRect/>
          </a:stretch>
        </p:blipFill>
        <p:spPr bwMode="auto">
          <a:xfrm>
            <a:off x="914400" y="2209800"/>
            <a:ext cx="7162800" cy="3200400"/>
          </a:xfrm>
          <a:prstGeom prst="ellipse">
            <a:avLst/>
          </a:prstGeom>
          <a:noFill/>
          <a:effectLst>
            <a:glow rad="63500">
              <a:schemeClr val="accent5">
                <a:satMod val="175000"/>
                <a:alpha val="40000"/>
              </a:schemeClr>
            </a:glow>
            <a:outerShdw blurRad="152400" dist="317500" dir="5400000" sx="90000" sy="-19000" rotWithShape="0">
              <a:schemeClr val="bg2">
                <a:lumMod val="50000"/>
                <a:alpha val="15000"/>
              </a:schemeClr>
            </a:outerShdw>
          </a:effectLst>
        </p:spPr>
      </p:pic>
      <p:sp>
        <p:nvSpPr>
          <p:cNvPr id="5123" name="Rectangle 4"/>
          <p:cNvSpPr>
            <a:spLocks noGrp="1" noChangeArrowheads="1"/>
          </p:cNvSpPr>
          <p:nvPr>
            <p:ph type="title"/>
          </p:nvPr>
        </p:nvSpPr>
        <p:spPr>
          <a:xfrm>
            <a:off x="-228600" y="990600"/>
            <a:ext cx="9601200" cy="1447800"/>
          </a:xfrm>
        </p:spPr>
        <p:txBody>
          <a:bodyPr/>
          <a:lstStyle/>
          <a:p>
            <a:pPr>
              <a:defRPr/>
            </a:pPr>
            <a:r>
              <a:rPr lang="en-US" sz="4800" b="1" i="1" dirty="0" smtClean="0">
                <a:solidFill>
                  <a:schemeClr val="tx1"/>
                </a:solidFill>
                <a:effectLst>
                  <a:outerShdw blurRad="38100" dist="38100" dir="2700000" algn="tl">
                    <a:srgbClr val="000000">
                      <a:alpha val="43137"/>
                    </a:srgbClr>
                  </a:outerShdw>
                </a:effectLst>
                <a:latin typeface="Arial" charset="0"/>
                <a:ea typeface="Times New Roman" pitchFamily="18" charset="0"/>
                <a:cs typeface="Arial" charset="0"/>
              </a:rPr>
              <a:t>Universal Air Conditioner, Inc. 26 Years of Excellence </a:t>
            </a:r>
            <a:r>
              <a:rPr lang="en-US" sz="4800" dirty="0" smtClean="0">
                <a:solidFill>
                  <a:schemeClr val="tx1"/>
                </a:solidFill>
                <a:effectLst>
                  <a:outerShdw blurRad="38100" dist="38100" dir="2700000" algn="tl">
                    <a:srgbClr val="000000">
                      <a:alpha val="43137"/>
                    </a:srgbClr>
                  </a:outerShdw>
                </a:effectLst>
                <a:latin typeface="Verdana" pitchFamily="34" charset="0"/>
                <a:ea typeface="Times New Roman" pitchFamily="18" charset="0"/>
                <a:cs typeface="Arial" charset="0"/>
              </a:rPr>
              <a:t/>
            </a:r>
            <a:br>
              <a:rPr lang="en-US" sz="4800" dirty="0" smtClean="0">
                <a:solidFill>
                  <a:schemeClr val="tx1"/>
                </a:solidFill>
                <a:effectLst>
                  <a:outerShdw blurRad="38100" dist="38100" dir="2700000" algn="tl">
                    <a:srgbClr val="000000">
                      <a:alpha val="43137"/>
                    </a:srgbClr>
                  </a:outerShdw>
                </a:effectLst>
                <a:latin typeface="Verdana" pitchFamily="34" charset="0"/>
                <a:ea typeface="Times New Roman" pitchFamily="18" charset="0"/>
                <a:cs typeface="Arial" charset="0"/>
              </a:rPr>
            </a:br>
            <a:r>
              <a:rPr lang="en-US" sz="4000" dirty="0" smtClean="0">
                <a:solidFill>
                  <a:schemeClr val="tx1"/>
                </a:solidFill>
                <a:effectLst>
                  <a:outerShdw blurRad="38100" dist="38100" dir="2700000" algn="tl">
                    <a:srgbClr val="000000">
                      <a:alpha val="43137"/>
                    </a:srgbClr>
                  </a:outerShdw>
                </a:effectLst>
                <a:ea typeface="Times New Roman" pitchFamily="18" charset="0"/>
                <a:cs typeface="Arial" charset="0"/>
              </a:rPr>
              <a:t/>
            </a:r>
            <a:br>
              <a:rPr lang="en-US" sz="4000" dirty="0" smtClean="0">
                <a:solidFill>
                  <a:schemeClr val="tx1"/>
                </a:solidFill>
                <a:effectLst>
                  <a:outerShdw blurRad="38100" dist="38100" dir="2700000" algn="tl">
                    <a:srgbClr val="000000">
                      <a:alpha val="43137"/>
                    </a:srgbClr>
                  </a:outerShdw>
                </a:effectLst>
                <a:ea typeface="Times New Roman" pitchFamily="18" charset="0"/>
                <a:cs typeface="Arial" charset="0"/>
              </a:rPr>
            </a:br>
            <a:endParaRPr lang="en-US" sz="4000" dirty="0" smtClean="0">
              <a:solidFill>
                <a:schemeClr val="tx1"/>
              </a:solidFill>
              <a:effectLst>
                <a:outerShdw blurRad="38100" dist="38100" dir="2700000" algn="tl">
                  <a:srgbClr val="000000">
                    <a:alpha val="43137"/>
                  </a:srgbClr>
                </a:outerShdw>
              </a:effectLst>
              <a:ea typeface="Times New Roman" pitchFamily="18" charset="0"/>
              <a:cs typeface="Arial" charset="0"/>
            </a:endParaRPr>
          </a:p>
        </p:txBody>
      </p:sp>
      <p:sp>
        <p:nvSpPr>
          <p:cNvPr id="4100" name="Text Box 5"/>
          <p:cNvSpPr txBox="1">
            <a:spLocks noChangeArrowheads="1"/>
          </p:cNvSpPr>
          <p:nvPr/>
        </p:nvSpPr>
        <p:spPr bwMode="auto">
          <a:xfrm>
            <a:off x="3124200" y="27432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n-US">
              <a:latin typeface="Arial" charset="0"/>
            </a:endParaRPr>
          </a:p>
        </p:txBody>
      </p:sp>
      <p:pic>
        <p:nvPicPr>
          <p:cNvPr id="2" name="Picture 9" descr="elipse LOGO"/>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38200" y="2133600"/>
            <a:ext cx="7391400" cy="3436938"/>
          </a:xfrm>
          <a:noFill/>
          <a:extLst>
            <a:ext uri="{909E8E84-426E-40DD-AFC4-6F175D3DCCD1}">
              <a14:hiddenFill xmlns:a14="http://schemas.microsoft.com/office/drawing/2010/main">
                <a:solidFill>
                  <a:srgbClr val="FFFFFF"/>
                </a:solidFill>
              </a14:hiddenFill>
            </a:ext>
          </a:extLst>
        </p:spPr>
      </p:pic>
      <p:sp>
        <p:nvSpPr>
          <p:cNvPr id="5126" name="Rectangle 6"/>
          <p:cNvSpPr>
            <a:spLocks noChangeArrowheads="1"/>
          </p:cNvSpPr>
          <p:nvPr/>
        </p:nvSpPr>
        <p:spPr bwMode="auto">
          <a:xfrm>
            <a:off x="6324600" y="5562600"/>
            <a:ext cx="2590800" cy="523875"/>
          </a:xfrm>
          <a:prstGeom prst="rect">
            <a:avLst/>
          </a:prstGeom>
          <a:noFill/>
          <a:ln w="9525">
            <a:noFill/>
            <a:miter lim="800000"/>
            <a:headEnd/>
            <a:tailEnd/>
          </a:ln>
        </p:spPr>
        <p:txBody>
          <a:bodyPr>
            <a:spAutoFit/>
          </a:bodyPr>
          <a:lstStyle/>
          <a:p>
            <a:pPr>
              <a:defRPr/>
            </a:pPr>
            <a:r>
              <a:rPr lang="en-US" sz="2800" b="1">
                <a:effectLst>
                  <a:outerShdw blurRad="38100" dist="38100" dir="2700000" algn="tl">
                    <a:srgbClr val="000000">
                      <a:alpha val="43137"/>
                    </a:srgbClr>
                  </a:outerShdw>
                </a:effectLst>
              </a:rPr>
              <a:t>Since 1988</a:t>
            </a:r>
            <a:endParaRPr lang="en-US" sz="2800">
              <a:effectLst>
                <a:outerShdw blurRad="38100" dist="38100" dir="2700000" algn="tl">
                  <a:srgbClr val="000000">
                    <a:alpha val="43137"/>
                  </a:srgbClr>
                </a:outerShdw>
              </a:effectLst>
            </a:endParaRPr>
          </a:p>
        </p:txBody>
      </p:sp>
      <p:sp>
        <p:nvSpPr>
          <p:cNvPr id="3" name="TextBox 2"/>
          <p:cNvSpPr txBox="1"/>
          <p:nvPr/>
        </p:nvSpPr>
        <p:spPr>
          <a:xfrm>
            <a:off x="0" y="5257800"/>
            <a:ext cx="5029200" cy="1815882"/>
          </a:xfrm>
          <a:prstGeom prst="rect">
            <a:avLst/>
          </a:prstGeom>
          <a:noFill/>
        </p:spPr>
        <p:txBody>
          <a:bodyPr wrap="square" rtlCol="0">
            <a:spAutoFit/>
          </a:bodyPr>
          <a:lstStyle/>
          <a:p>
            <a:r>
              <a:rPr lang="en-US" sz="1600" dirty="0" smtClean="0"/>
              <a:t>1441 Heritage Parkway</a:t>
            </a:r>
          </a:p>
          <a:p>
            <a:r>
              <a:rPr lang="en-US" sz="1600" dirty="0" smtClean="0"/>
              <a:t>Mansfield, TX 76063</a:t>
            </a:r>
          </a:p>
          <a:p>
            <a:r>
              <a:rPr lang="en-US" sz="1600" dirty="0" smtClean="0"/>
              <a:t>817-740-3900</a:t>
            </a:r>
          </a:p>
          <a:p>
            <a:r>
              <a:rPr lang="en-US" sz="1600" dirty="0" smtClean="0"/>
              <a:t>800-648-8648</a:t>
            </a:r>
          </a:p>
          <a:p>
            <a:r>
              <a:rPr lang="en-US" sz="1600" dirty="0" smtClean="0">
                <a:hlinkClick r:id="rId6"/>
              </a:rPr>
              <a:t>uacsales@uacparts.com</a:t>
            </a:r>
            <a:endParaRPr lang="en-US" sz="1600" dirty="0"/>
          </a:p>
          <a:p>
            <a:r>
              <a:rPr lang="en-US" sz="1600" dirty="0" smtClean="0">
                <a:hlinkClick r:id="rId7"/>
              </a:rPr>
              <a:t>www.uacparts.com</a:t>
            </a:r>
            <a:endParaRPr lang="en-US" sz="1600" dirty="0" smtClean="0"/>
          </a:p>
          <a:p>
            <a:endParaRPr lang="en-US" sz="1600" dirty="0"/>
          </a:p>
        </p:txBody>
      </p:sp>
    </p:spTree>
    <p:custDataLst>
      <p:tags r:id="rId1"/>
    </p:custDataLst>
    <p:extLst>
      <p:ext uri="{BB962C8B-B14F-4D97-AF65-F5344CB8AC3E}">
        <p14:creationId xmlns:p14="http://schemas.microsoft.com/office/powerpoint/2010/main" val="710977089"/>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http://www.engr.wisc.edu/groups/BM/Staff/world_map.gif"/>
          <p:cNvPicPr>
            <a:picLocks noChangeAspect="1" noChangeArrowheads="1"/>
          </p:cNvPicPr>
          <p:nvPr/>
        </p:nvPicPr>
        <p:blipFill>
          <a:blip r:embed="rId3">
            <a:clrChange>
              <a:clrFrom>
                <a:srgbClr val="007CC2"/>
              </a:clrFrom>
              <a:clrTo>
                <a:srgbClr val="007CC2">
                  <a:alpha val="0"/>
                </a:srgbClr>
              </a:clrTo>
            </a:clrChange>
            <a:lum bright="22000" contrast="-100000"/>
            <a:extLst>
              <a:ext uri="{28A0092B-C50C-407E-A947-70E740481C1C}">
                <a14:useLocalDpi xmlns:a14="http://schemas.microsoft.com/office/drawing/2010/main" val="0"/>
              </a:ext>
            </a:extLst>
          </a:blip>
          <a:srcRect/>
          <a:stretch>
            <a:fillRect/>
          </a:stretch>
        </p:blipFill>
        <p:spPr bwMode="auto">
          <a:xfrm>
            <a:off x="1066800" y="2286000"/>
            <a:ext cx="7315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sp>
        <p:nvSpPr>
          <p:cNvPr id="8196" name="Text Box 4"/>
          <p:cNvSpPr txBox="1">
            <a:spLocks noChangeArrowheads="1"/>
          </p:cNvSpPr>
          <p:nvPr/>
        </p:nvSpPr>
        <p:spPr bwMode="auto">
          <a:xfrm>
            <a:off x="2667000" y="2209800"/>
            <a:ext cx="1752600" cy="461963"/>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Canada</a:t>
            </a:r>
          </a:p>
        </p:txBody>
      </p:sp>
      <p:pic>
        <p:nvPicPr>
          <p:cNvPr id="15365" name="Picture 9" descr="elips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7"/>
          <p:cNvSpPr>
            <a:spLocks noChangeArrowheads="1"/>
          </p:cNvSpPr>
          <p:nvPr/>
        </p:nvSpPr>
        <p:spPr bwMode="auto">
          <a:xfrm>
            <a:off x="2819400" y="381000"/>
            <a:ext cx="5715000" cy="646331"/>
          </a:xfrm>
          <a:prstGeom prst="rect">
            <a:avLst/>
          </a:prstGeom>
          <a:noFill/>
          <a:ln w="9525">
            <a:noFill/>
            <a:miter lim="800000"/>
            <a:headEnd/>
            <a:tailEnd/>
          </a:ln>
        </p:spPr>
        <p:txBody>
          <a:bodyPr>
            <a:spAutoFit/>
          </a:bodyPr>
          <a:lstStyle/>
          <a:p>
            <a:pPr>
              <a:spcBef>
                <a:spcPts val="0"/>
              </a:spcBef>
              <a:defRPr/>
            </a:pPr>
            <a:r>
              <a:rPr lang="en-US" sz="3600" b="1" i="1" dirty="0" smtClean="0">
                <a:solidFill>
                  <a:schemeClr val="tx1">
                    <a:lumMod val="95000"/>
                  </a:schemeClr>
                </a:solidFill>
                <a:effectLst>
                  <a:outerShdw blurRad="38100" dist="38100" dir="2700000" algn="tl">
                    <a:srgbClr val="000000">
                      <a:alpha val="43137"/>
                    </a:srgbClr>
                  </a:outerShdw>
                </a:effectLst>
                <a:latin typeface="Arial" charset="0"/>
              </a:rPr>
              <a:t>Our Footprint:</a:t>
            </a:r>
            <a:endParaRPr lang="en-US" sz="3600" b="1" i="1" dirty="0">
              <a:solidFill>
                <a:schemeClr val="tx1">
                  <a:lumMod val="95000"/>
                </a:schemeClr>
              </a:solidFill>
              <a:effectLst>
                <a:outerShdw blurRad="38100" dist="38100" dir="2700000" algn="tl">
                  <a:srgbClr val="000000">
                    <a:alpha val="43137"/>
                  </a:srgbClr>
                </a:outerShdw>
              </a:effectLst>
              <a:latin typeface="Arial" charset="0"/>
            </a:endParaRPr>
          </a:p>
        </p:txBody>
      </p:sp>
      <p:sp>
        <p:nvSpPr>
          <p:cNvPr id="8199" name="Text Box 4"/>
          <p:cNvSpPr txBox="1">
            <a:spLocks noChangeArrowheads="1"/>
          </p:cNvSpPr>
          <p:nvPr/>
        </p:nvSpPr>
        <p:spPr bwMode="auto">
          <a:xfrm>
            <a:off x="1828800" y="2522538"/>
            <a:ext cx="1447800" cy="830262"/>
          </a:xfrm>
          <a:prstGeom prst="rect">
            <a:avLst/>
          </a:prstGeom>
          <a:noFill/>
          <a:ln w="9525">
            <a:noFill/>
            <a:miter lim="800000"/>
            <a:headEnd/>
            <a:tailEnd/>
          </a:ln>
        </p:spPr>
        <p:txBody>
          <a:bodyPr>
            <a:spAutoFit/>
          </a:bodyPr>
          <a:lstStyle/>
          <a:p>
            <a:pPr>
              <a:spcBef>
                <a:spcPts val="0"/>
              </a:spcBef>
              <a:defRPr/>
            </a:pPr>
            <a:r>
              <a:rPr lang="en-US" sz="2400" b="1" dirty="0">
                <a:solidFill>
                  <a:srgbClr val="FFFF00"/>
                </a:solidFill>
                <a:effectLst>
                  <a:outerShdw blurRad="38100" dist="38100" dir="2700000" algn="tl">
                    <a:srgbClr val="000000">
                      <a:alpha val="43137"/>
                    </a:srgbClr>
                  </a:outerShdw>
                </a:effectLst>
                <a:latin typeface="Arial" charset="0"/>
              </a:rPr>
              <a:t>North America</a:t>
            </a:r>
          </a:p>
        </p:txBody>
      </p:sp>
      <p:sp>
        <p:nvSpPr>
          <p:cNvPr id="8200" name="Text Box 4"/>
          <p:cNvSpPr txBox="1">
            <a:spLocks noChangeArrowheads="1"/>
          </p:cNvSpPr>
          <p:nvPr/>
        </p:nvSpPr>
        <p:spPr bwMode="auto">
          <a:xfrm>
            <a:off x="2743200" y="3733800"/>
            <a:ext cx="1600200" cy="830263"/>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South America</a:t>
            </a:r>
          </a:p>
        </p:txBody>
      </p:sp>
      <p:sp>
        <p:nvSpPr>
          <p:cNvPr id="8201" name="Text Box 4"/>
          <p:cNvSpPr txBox="1">
            <a:spLocks noChangeArrowheads="1"/>
          </p:cNvSpPr>
          <p:nvPr/>
        </p:nvSpPr>
        <p:spPr bwMode="auto">
          <a:xfrm>
            <a:off x="1524000" y="3271838"/>
            <a:ext cx="2590800" cy="461962"/>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Central America</a:t>
            </a:r>
            <a:endParaRPr lang="en-US" sz="3200" b="1" dirty="0">
              <a:solidFill>
                <a:srgbClr val="FFFF00"/>
              </a:solidFill>
              <a:effectLst>
                <a:outerShdw blurRad="38100" dist="38100" dir="2700000" algn="tl">
                  <a:srgbClr val="000000">
                    <a:alpha val="43137"/>
                  </a:srgbClr>
                </a:outerShdw>
              </a:effectLst>
              <a:latin typeface="Arial" charset="0"/>
            </a:endParaRPr>
          </a:p>
        </p:txBody>
      </p:sp>
      <p:sp>
        <p:nvSpPr>
          <p:cNvPr id="8202" name="Text Box 4"/>
          <p:cNvSpPr txBox="1">
            <a:spLocks noChangeArrowheads="1"/>
          </p:cNvSpPr>
          <p:nvPr/>
        </p:nvSpPr>
        <p:spPr bwMode="auto">
          <a:xfrm>
            <a:off x="4114800" y="2590800"/>
            <a:ext cx="1676400" cy="461963"/>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Europe</a:t>
            </a:r>
          </a:p>
        </p:txBody>
      </p:sp>
      <p:sp>
        <p:nvSpPr>
          <p:cNvPr id="8203" name="Text Box 4"/>
          <p:cNvSpPr txBox="1">
            <a:spLocks noChangeArrowheads="1"/>
          </p:cNvSpPr>
          <p:nvPr/>
        </p:nvSpPr>
        <p:spPr bwMode="auto">
          <a:xfrm>
            <a:off x="6324600" y="3962400"/>
            <a:ext cx="1524000" cy="461963"/>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Australia</a:t>
            </a:r>
          </a:p>
        </p:txBody>
      </p:sp>
      <p:sp>
        <p:nvSpPr>
          <p:cNvPr id="8204" name="Text Box 4"/>
          <p:cNvSpPr txBox="1">
            <a:spLocks noChangeArrowheads="1"/>
          </p:cNvSpPr>
          <p:nvPr/>
        </p:nvSpPr>
        <p:spPr bwMode="auto">
          <a:xfrm>
            <a:off x="4343400" y="3276600"/>
            <a:ext cx="1066800" cy="461963"/>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Africa</a:t>
            </a:r>
          </a:p>
        </p:txBody>
      </p:sp>
      <p:sp>
        <p:nvSpPr>
          <p:cNvPr id="8205" name="Text Box 4"/>
          <p:cNvSpPr txBox="1">
            <a:spLocks noChangeArrowheads="1"/>
          </p:cNvSpPr>
          <p:nvPr/>
        </p:nvSpPr>
        <p:spPr bwMode="auto">
          <a:xfrm>
            <a:off x="5791200" y="2662238"/>
            <a:ext cx="1143000" cy="461962"/>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effectLst>
                  <a:outerShdw blurRad="38100" dist="38100" dir="2700000" algn="tl">
                    <a:srgbClr val="000000">
                      <a:alpha val="43137"/>
                    </a:srgbClr>
                  </a:outerShdw>
                </a:effectLst>
                <a:latin typeface="Arial" charset="0"/>
              </a:rPr>
              <a:t>Asia</a:t>
            </a:r>
          </a:p>
        </p:txBody>
      </p:sp>
    </p:spTree>
  </p:cSld>
  <p:clrMapOvr>
    <a:masterClrMapping/>
  </p:clrMapOvr>
  <p:transition advTm="5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pic>
        <p:nvPicPr>
          <p:cNvPr id="15365"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7"/>
          <p:cNvSpPr>
            <a:spLocks noChangeArrowheads="1"/>
          </p:cNvSpPr>
          <p:nvPr/>
        </p:nvSpPr>
        <p:spPr bwMode="auto">
          <a:xfrm>
            <a:off x="2819400" y="381000"/>
            <a:ext cx="5715000" cy="646331"/>
          </a:xfrm>
          <a:prstGeom prst="rect">
            <a:avLst/>
          </a:prstGeom>
          <a:noFill/>
          <a:ln w="9525">
            <a:noFill/>
            <a:miter lim="800000"/>
            <a:headEnd/>
            <a:tailEnd/>
          </a:ln>
        </p:spPr>
        <p:txBody>
          <a:bodyPr>
            <a:spAutoFit/>
          </a:bodyPr>
          <a:lstStyle/>
          <a:p>
            <a:pPr>
              <a:spcBef>
                <a:spcPts val="0"/>
              </a:spcBef>
              <a:defRPr/>
            </a:pPr>
            <a:r>
              <a:rPr lang="en-US" sz="3600" b="1" i="1" dirty="0" smtClean="0">
                <a:solidFill>
                  <a:schemeClr val="tx1">
                    <a:lumMod val="95000"/>
                  </a:schemeClr>
                </a:solidFill>
                <a:effectLst>
                  <a:outerShdw blurRad="38100" dist="38100" dir="2700000" algn="tl">
                    <a:srgbClr val="000000">
                      <a:alpha val="43137"/>
                    </a:srgbClr>
                  </a:outerShdw>
                </a:effectLst>
                <a:latin typeface="Arial" charset="0"/>
              </a:rPr>
              <a:t>Our History:</a:t>
            </a:r>
            <a:endParaRPr lang="en-US" sz="3600" b="1" i="1" dirty="0">
              <a:solidFill>
                <a:schemeClr val="tx1">
                  <a:lumMod val="95000"/>
                </a:schemeClr>
              </a:solidFill>
              <a:effectLst>
                <a:outerShdw blurRad="38100" dist="38100" dir="2700000" algn="tl">
                  <a:srgbClr val="000000">
                    <a:alpha val="43137"/>
                  </a:srgbClr>
                </a:outerShdw>
              </a:effectLst>
              <a:latin typeface="Arial" charset="0"/>
            </a:endParaRPr>
          </a:p>
        </p:txBody>
      </p:sp>
      <p:sp>
        <p:nvSpPr>
          <p:cNvPr id="2" name="Rectangle 1"/>
          <p:cNvSpPr/>
          <p:nvPr/>
        </p:nvSpPr>
        <p:spPr>
          <a:xfrm>
            <a:off x="1981200" y="1828800"/>
            <a:ext cx="6515098" cy="4308872"/>
          </a:xfrm>
          <a:prstGeom prst="rect">
            <a:avLst/>
          </a:prstGeom>
        </p:spPr>
        <p:txBody>
          <a:bodyPr wrap="square">
            <a:spAutoFit/>
          </a:bodyPr>
          <a:lstStyle/>
          <a:p>
            <a:endParaRPr lang="en-US" sz="500" dirty="0" smtClean="0"/>
          </a:p>
          <a:p>
            <a:r>
              <a:rPr lang="en-US" sz="1200" dirty="0" smtClean="0"/>
              <a:t>In </a:t>
            </a:r>
            <a:r>
              <a:rPr lang="en-US" sz="1200" dirty="0"/>
              <a:t>1980, Luis </a:t>
            </a:r>
            <a:r>
              <a:rPr lang="en-US" sz="1200" dirty="0" smtClean="0"/>
              <a:t>Coll (Univ. of Pennsylvania, 1952), an oral surgeon </a:t>
            </a:r>
            <a:r>
              <a:rPr lang="en-US" sz="1200" dirty="0"/>
              <a:t>and father of three, </a:t>
            </a:r>
            <a:r>
              <a:rPr lang="en-US" sz="1200" dirty="0" smtClean="0"/>
              <a:t>chose to pursue </a:t>
            </a:r>
            <a:r>
              <a:rPr lang="en-US" sz="1200" dirty="0"/>
              <a:t>his passion as </a:t>
            </a:r>
            <a:r>
              <a:rPr lang="en-US" sz="1200" dirty="0" smtClean="0"/>
              <a:t>a </a:t>
            </a:r>
            <a:r>
              <a:rPr lang="en-US" sz="1200" dirty="0"/>
              <a:t>mechanic and </a:t>
            </a:r>
            <a:r>
              <a:rPr lang="en-US" sz="1200" dirty="0" smtClean="0"/>
              <a:t>engineer. He created </a:t>
            </a:r>
            <a:r>
              <a:rPr lang="en-US" sz="1200" dirty="0"/>
              <a:t>a company in Puerto </a:t>
            </a:r>
            <a:r>
              <a:rPr lang="en-US" sz="1200" dirty="0" smtClean="0"/>
              <a:t>Rico that manufactured </a:t>
            </a:r>
            <a:r>
              <a:rPr lang="en-US" sz="1200" dirty="0"/>
              <a:t>A/C </a:t>
            </a:r>
            <a:r>
              <a:rPr lang="en-US" sz="1200" dirty="0" smtClean="0"/>
              <a:t>parts</a:t>
            </a:r>
            <a:r>
              <a:rPr lang="en-US" sz="1200" dirty="0"/>
              <a:t>, ultimately exporting </a:t>
            </a:r>
            <a:r>
              <a:rPr lang="en-US" sz="1200" dirty="0" smtClean="0"/>
              <a:t>them. In </a:t>
            </a:r>
            <a:r>
              <a:rPr lang="en-US" sz="1200" dirty="0"/>
              <a:t>1987, </a:t>
            </a:r>
            <a:r>
              <a:rPr lang="en-US" sz="1200" dirty="0" smtClean="0"/>
              <a:t>Luis </a:t>
            </a:r>
            <a:r>
              <a:rPr lang="en-US" sz="1200" dirty="0"/>
              <a:t>created UAC to supply </a:t>
            </a:r>
            <a:r>
              <a:rPr lang="en-US" sz="1200" dirty="0" smtClean="0"/>
              <a:t>the manufacturing facility</a:t>
            </a:r>
            <a:r>
              <a:rPr lang="en-US" sz="1200" dirty="0"/>
              <a:t>. </a:t>
            </a:r>
            <a:r>
              <a:rPr lang="en-US" sz="1200" dirty="0" smtClean="0"/>
              <a:t>When </a:t>
            </a:r>
            <a:r>
              <a:rPr lang="en-US" sz="1200" dirty="0"/>
              <a:t>Luis passed away in 1990, his </a:t>
            </a:r>
            <a:r>
              <a:rPr lang="en-US" sz="1200" dirty="0" smtClean="0"/>
              <a:t>son </a:t>
            </a:r>
            <a:r>
              <a:rPr lang="en-US" sz="1200" dirty="0"/>
              <a:t>Carlos, expecting the birth </a:t>
            </a:r>
            <a:r>
              <a:rPr lang="en-US" sz="1200" dirty="0" smtClean="0"/>
              <a:t>of his </a:t>
            </a:r>
            <a:r>
              <a:rPr lang="en-US" sz="1200" dirty="0"/>
              <a:t>second </a:t>
            </a:r>
            <a:r>
              <a:rPr lang="en-US" sz="1200" dirty="0" smtClean="0"/>
              <a:t>child</a:t>
            </a:r>
            <a:r>
              <a:rPr lang="en-US" sz="1200" dirty="0"/>
              <a:t>, Sophia, chose to leave his profession </a:t>
            </a:r>
            <a:r>
              <a:rPr lang="en-US" sz="1200" dirty="0" smtClean="0"/>
              <a:t>as </a:t>
            </a:r>
            <a:r>
              <a:rPr lang="en-US" sz="1200" dirty="0"/>
              <a:t>a lawyer to run the family business. </a:t>
            </a:r>
            <a:endParaRPr lang="en-US" sz="1200" dirty="0" smtClean="0"/>
          </a:p>
          <a:p>
            <a:endParaRPr lang="en-US" sz="400" dirty="0" smtClean="0"/>
          </a:p>
          <a:p>
            <a:endParaRPr lang="en-US" sz="400" dirty="0" smtClean="0"/>
          </a:p>
          <a:p>
            <a:endParaRPr lang="en-US" sz="400" dirty="0"/>
          </a:p>
          <a:p>
            <a:endParaRPr lang="en-US" sz="400" dirty="0" smtClean="0"/>
          </a:p>
          <a:p>
            <a:endParaRPr lang="en-US" sz="400" dirty="0"/>
          </a:p>
          <a:p>
            <a:endParaRPr lang="en-US" sz="400" dirty="0" smtClean="0"/>
          </a:p>
          <a:p>
            <a:r>
              <a:rPr lang="en-US" sz="1200" dirty="0" smtClean="0"/>
              <a:t>In 1990</a:t>
            </a:r>
            <a:r>
              <a:rPr lang="en-US" sz="1200" dirty="0"/>
              <a:t>, Carlos began </a:t>
            </a:r>
            <a:r>
              <a:rPr lang="en-US" sz="1200" dirty="0" smtClean="0"/>
              <a:t>importing</a:t>
            </a:r>
            <a:r>
              <a:rPr lang="en-US" sz="1200" dirty="0"/>
              <a:t> </a:t>
            </a:r>
            <a:r>
              <a:rPr lang="en-US" sz="1200" dirty="0" smtClean="0"/>
              <a:t>from </a:t>
            </a:r>
            <a:r>
              <a:rPr lang="en-US" sz="1200" dirty="0"/>
              <a:t>Asia, allowing the company </a:t>
            </a:r>
            <a:r>
              <a:rPr lang="en-US" sz="1200" dirty="0" smtClean="0"/>
              <a:t>to </a:t>
            </a:r>
            <a:r>
              <a:rPr lang="en-US" sz="1200" dirty="0"/>
              <a:t>grow as a distributor with </a:t>
            </a:r>
            <a:r>
              <a:rPr lang="en-US" sz="1200" dirty="0" smtClean="0"/>
              <a:t>a manufacturing </a:t>
            </a:r>
            <a:r>
              <a:rPr lang="en-US" sz="1200" dirty="0"/>
              <a:t>background, </a:t>
            </a:r>
            <a:r>
              <a:rPr lang="en-US" sz="1200" dirty="0" smtClean="0"/>
              <a:t>known </a:t>
            </a:r>
            <a:r>
              <a:rPr lang="en-US" sz="1200" dirty="0"/>
              <a:t>for its high quality </a:t>
            </a:r>
            <a:r>
              <a:rPr lang="en-US" sz="1200" dirty="0" smtClean="0"/>
              <a:t>and </a:t>
            </a:r>
            <a:r>
              <a:rPr lang="en-US" sz="1200" dirty="0"/>
              <a:t>low cost. </a:t>
            </a:r>
            <a:r>
              <a:rPr lang="en-US" sz="1200" dirty="0" smtClean="0"/>
              <a:t>In </a:t>
            </a:r>
            <a:r>
              <a:rPr lang="en-US" sz="1200" dirty="0"/>
              <a:t>1991, Carlos </a:t>
            </a:r>
            <a:r>
              <a:rPr lang="en-US" sz="1200" dirty="0" smtClean="0"/>
              <a:t>became the industry’s </a:t>
            </a:r>
            <a:r>
              <a:rPr lang="en-US" sz="1200" dirty="0"/>
              <a:t>first to </a:t>
            </a:r>
            <a:r>
              <a:rPr lang="en-US" sz="1200" dirty="0" smtClean="0"/>
              <a:t>collaborate </a:t>
            </a:r>
            <a:r>
              <a:rPr lang="en-US" sz="1200" dirty="0"/>
              <a:t>with Chinese factories, becoming </a:t>
            </a:r>
            <a:r>
              <a:rPr lang="en-US" sz="1200" dirty="0" smtClean="0"/>
              <a:t>dominant </a:t>
            </a:r>
            <a:r>
              <a:rPr lang="en-US" sz="1200" dirty="0"/>
              <a:t>in </a:t>
            </a:r>
            <a:r>
              <a:rPr lang="en-US" sz="1200" dirty="0" smtClean="0"/>
              <a:t>product development</a:t>
            </a:r>
            <a:r>
              <a:rPr lang="en-US" sz="1200" dirty="0"/>
              <a:t>, later </a:t>
            </a:r>
            <a:r>
              <a:rPr lang="en-US" sz="1200" dirty="0" smtClean="0"/>
              <a:t>earning </a:t>
            </a:r>
            <a:r>
              <a:rPr lang="en-US" sz="1200" dirty="0"/>
              <a:t>the MACS Industry Pioneer Award. </a:t>
            </a:r>
            <a:r>
              <a:rPr lang="en-US" sz="1200" dirty="0" smtClean="0"/>
              <a:t>In </a:t>
            </a:r>
            <a:r>
              <a:rPr lang="en-US" sz="1200" dirty="0"/>
              <a:t>2006, after years of </a:t>
            </a:r>
            <a:r>
              <a:rPr lang="en-US" sz="1200" dirty="0" smtClean="0"/>
              <a:t>re-engineering </a:t>
            </a:r>
            <a:r>
              <a:rPr lang="en-US" sz="1200" dirty="0"/>
              <a:t>and </a:t>
            </a:r>
            <a:r>
              <a:rPr lang="en-US" sz="1200" dirty="0" smtClean="0"/>
              <a:t>providing </a:t>
            </a:r>
            <a:r>
              <a:rPr lang="en-US" sz="1200" dirty="0"/>
              <a:t>high quality products, Carlos </a:t>
            </a:r>
            <a:r>
              <a:rPr lang="en-US" sz="1200" dirty="0" smtClean="0"/>
              <a:t>consolidated </a:t>
            </a:r>
            <a:r>
              <a:rPr lang="en-US" sz="1200" dirty="0"/>
              <a:t>three warehouses into </a:t>
            </a:r>
            <a:r>
              <a:rPr lang="en-US" sz="1200" dirty="0" smtClean="0"/>
              <a:t>one, further </a:t>
            </a:r>
            <a:r>
              <a:rPr lang="en-US" sz="1200" dirty="0"/>
              <a:t>improving logistics and service. </a:t>
            </a:r>
            <a:endParaRPr lang="en-US" sz="500" dirty="0"/>
          </a:p>
          <a:p>
            <a:endParaRPr lang="en-US" sz="500" dirty="0"/>
          </a:p>
          <a:p>
            <a:endParaRPr lang="en-US" sz="500" dirty="0" smtClean="0"/>
          </a:p>
          <a:p>
            <a:endParaRPr lang="en-US" sz="500" dirty="0" smtClean="0"/>
          </a:p>
          <a:p>
            <a:endParaRPr lang="en-US" sz="500" dirty="0"/>
          </a:p>
          <a:p>
            <a:r>
              <a:rPr lang="en-US" sz="1200" dirty="0" smtClean="0"/>
              <a:t>Presently</a:t>
            </a:r>
            <a:r>
              <a:rPr lang="en-US" sz="1200" dirty="0"/>
              <a:t>, Carlos’ daughter, </a:t>
            </a:r>
            <a:r>
              <a:rPr lang="en-US" sz="1200" dirty="0" smtClean="0"/>
              <a:t>Sophia</a:t>
            </a:r>
            <a:r>
              <a:rPr lang="en-US" sz="1200" dirty="0"/>
              <a:t>, after completing </a:t>
            </a:r>
            <a:r>
              <a:rPr lang="en-US" sz="1200" dirty="0" smtClean="0"/>
              <a:t>her B.S</a:t>
            </a:r>
            <a:r>
              <a:rPr lang="en-US" sz="1200" dirty="0"/>
              <a:t>. in Economics from the </a:t>
            </a:r>
            <a:r>
              <a:rPr lang="en-US" sz="1200" dirty="0" smtClean="0"/>
              <a:t>Univ</a:t>
            </a:r>
            <a:r>
              <a:rPr lang="en-US" sz="1200" dirty="0"/>
              <a:t>. of Pennsylvania, is next </a:t>
            </a:r>
            <a:r>
              <a:rPr lang="en-US" sz="1200" dirty="0" smtClean="0"/>
              <a:t>in </a:t>
            </a:r>
            <a:r>
              <a:rPr lang="en-US" sz="1200" dirty="0"/>
              <a:t>line to run the </a:t>
            </a:r>
            <a:r>
              <a:rPr lang="en-US" sz="1200" dirty="0" smtClean="0"/>
              <a:t>family business</a:t>
            </a:r>
            <a:r>
              <a:rPr lang="en-US" sz="1200" dirty="0"/>
              <a:t>. </a:t>
            </a:r>
            <a:endParaRPr lang="en-US" sz="1200" dirty="0" smtClean="0"/>
          </a:p>
          <a:p>
            <a:r>
              <a:rPr lang="en-US" sz="1200" dirty="0" smtClean="0"/>
              <a:t>As Vice </a:t>
            </a:r>
            <a:r>
              <a:rPr lang="en-US" sz="1200" dirty="0"/>
              <a:t>President, </a:t>
            </a:r>
            <a:r>
              <a:rPr lang="en-US" sz="1200" dirty="0" smtClean="0"/>
              <a:t>she </a:t>
            </a:r>
            <a:r>
              <a:rPr lang="en-US" sz="1200" dirty="0"/>
              <a:t>has partnered with her </a:t>
            </a:r>
            <a:r>
              <a:rPr lang="en-US" sz="1200" dirty="0" smtClean="0"/>
              <a:t>father </a:t>
            </a:r>
            <a:r>
              <a:rPr lang="en-US" sz="1200" dirty="0"/>
              <a:t>to improve product development and </a:t>
            </a:r>
            <a:r>
              <a:rPr lang="en-US" sz="1200" dirty="0" smtClean="0"/>
              <a:t>customer </a:t>
            </a:r>
            <a:r>
              <a:rPr lang="en-US" sz="1200" dirty="0"/>
              <a:t>service through advances in the </a:t>
            </a:r>
            <a:r>
              <a:rPr lang="en-US" sz="1200" dirty="0" smtClean="0"/>
              <a:t>company’s </a:t>
            </a:r>
            <a:r>
              <a:rPr lang="en-US" sz="1200" dirty="0"/>
              <a:t>IT department. </a:t>
            </a:r>
          </a:p>
        </p:txBody>
      </p:sp>
      <p:pic>
        <p:nvPicPr>
          <p:cNvPr id="307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1818144"/>
            <a:ext cx="100584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 y="3352800"/>
            <a:ext cx="100584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76800"/>
            <a:ext cx="100584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699298"/>
      </p:ext>
    </p:extLst>
  </p:cSld>
  <p:clrMapOvr>
    <a:masterClrMapping/>
  </p:clrMapOvr>
  <p:transition spd="slow" advTm="60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MACS Ad 1-2-1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922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advTm="25000">
        <p:fade/>
      </p:transition>
    </mc:Choice>
    <mc:Fallback xmlns="">
      <p:transition advTm="2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ext Box 15"/>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pic>
        <p:nvPicPr>
          <p:cNvPr id="7172"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971800"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Universal Air Conditioner, Inc.</a:t>
            </a:r>
          </a:p>
        </p:txBody>
      </p:sp>
      <p:graphicFrame>
        <p:nvGraphicFramePr>
          <p:cNvPr id="3" name="Table 2"/>
          <p:cNvGraphicFramePr>
            <a:graphicFrameLocks noGrp="1"/>
          </p:cNvGraphicFramePr>
          <p:nvPr>
            <p:extLst>
              <p:ext uri="{D42A27DB-BD31-4B8C-83A1-F6EECF244321}">
                <p14:modId xmlns:p14="http://schemas.microsoft.com/office/powerpoint/2010/main" val="1258513011"/>
              </p:ext>
            </p:extLst>
          </p:nvPr>
        </p:nvGraphicFramePr>
        <p:xfrm>
          <a:off x="304800" y="1905000"/>
          <a:ext cx="8511309" cy="2595000"/>
        </p:xfrm>
        <a:graphic>
          <a:graphicData uri="http://schemas.openxmlformats.org/drawingml/2006/table">
            <a:tbl>
              <a:tblPr firstRow="1" bandRow="1">
                <a:tableStyleId>{5C22544A-7EE6-4342-B048-85BDC9FD1C3A}</a:tableStyleId>
              </a:tblPr>
              <a:tblGrid>
                <a:gridCol w="1524000"/>
                <a:gridCol w="3352800"/>
                <a:gridCol w="3634509"/>
              </a:tblGrid>
              <a:tr h="381600">
                <a:tc gridSpan="3">
                  <a:txBody>
                    <a:bodyPr/>
                    <a:lstStyle/>
                    <a:p>
                      <a:pPr algn="ctr"/>
                      <a:r>
                        <a:rPr lang="en-US" sz="1200" b="1" dirty="0" smtClean="0">
                          <a:solidFill>
                            <a:schemeClr val="tx1"/>
                          </a:solidFill>
                        </a:rPr>
                        <a:t>UAC</a:t>
                      </a:r>
                      <a:r>
                        <a:rPr lang="en-US" sz="1200" b="1" baseline="0" dirty="0" smtClean="0">
                          <a:solidFill>
                            <a:schemeClr val="tx1"/>
                          </a:solidFill>
                        </a:rPr>
                        <a:t> </a:t>
                      </a:r>
                      <a:r>
                        <a:rPr lang="en-US" sz="1200" b="1" dirty="0" smtClean="0">
                          <a:solidFill>
                            <a:schemeClr val="tx1"/>
                          </a:solidFill>
                        </a:rPr>
                        <a:t>MANAGEMENT TEAM</a:t>
                      </a:r>
                      <a:endParaRPr lang="en-US" sz="1200" b="1" dirty="0">
                        <a:solidFill>
                          <a:schemeClr val="tx1"/>
                        </a:solidFill>
                      </a:endParaRPr>
                    </a:p>
                  </a:txBody>
                  <a:tcPr>
                    <a:noFill/>
                  </a:tcPr>
                </a:tc>
                <a:tc hMerge="1">
                  <a:txBody>
                    <a:bodyPr/>
                    <a:lstStyle/>
                    <a:p>
                      <a:endParaRPr lang="en-US" b="1" dirty="0">
                        <a:solidFill>
                          <a:schemeClr val="tx1"/>
                        </a:solidFill>
                      </a:endParaRPr>
                    </a:p>
                  </a:txBody>
                  <a:tcPr>
                    <a:noFill/>
                  </a:tcPr>
                </a:tc>
                <a:tc hMerge="1">
                  <a:txBody>
                    <a:bodyPr/>
                    <a:lstStyle/>
                    <a:p>
                      <a:endParaRPr lang="en-US" b="1" dirty="0">
                        <a:solidFill>
                          <a:schemeClr val="tx1"/>
                        </a:solidFill>
                      </a:endParaRPr>
                    </a:p>
                  </a:txBody>
                  <a:tcPr>
                    <a:noFill/>
                  </a:tcPr>
                </a:tc>
              </a:tr>
              <a:tr h="228000">
                <a:tc>
                  <a:txBody>
                    <a:bodyPr/>
                    <a:lstStyle/>
                    <a:p>
                      <a:r>
                        <a:rPr lang="en-US" sz="1200" b="1" dirty="0" smtClean="0">
                          <a:solidFill>
                            <a:schemeClr val="tx1"/>
                          </a:solidFill>
                        </a:rPr>
                        <a:t>Carlos Coll</a:t>
                      </a:r>
                      <a:endParaRPr lang="en-US" sz="1200" b="1" dirty="0">
                        <a:solidFill>
                          <a:schemeClr val="tx1"/>
                        </a:solidFill>
                      </a:endParaRPr>
                    </a:p>
                  </a:txBody>
                  <a:tcPr>
                    <a:noFill/>
                  </a:tcPr>
                </a:tc>
                <a:tc>
                  <a:txBody>
                    <a:bodyPr/>
                    <a:lstStyle/>
                    <a:p>
                      <a:r>
                        <a:rPr lang="en-US" sz="1200" b="1" dirty="0" smtClean="0">
                          <a:solidFill>
                            <a:schemeClr val="tx1"/>
                          </a:solidFill>
                        </a:rPr>
                        <a:t>President</a:t>
                      </a:r>
                      <a:endParaRPr lang="en-US" sz="1200" b="1" dirty="0">
                        <a:solidFill>
                          <a:schemeClr val="tx1"/>
                        </a:solidFill>
                      </a:endParaRPr>
                    </a:p>
                  </a:txBody>
                  <a:tcPr>
                    <a:noFill/>
                  </a:tcPr>
                </a:tc>
                <a:tc>
                  <a:txBody>
                    <a:bodyPr/>
                    <a:lstStyle/>
                    <a:p>
                      <a:r>
                        <a:rPr lang="en-US" sz="1200" b="1" dirty="0" smtClean="0">
                          <a:solidFill>
                            <a:schemeClr val="tx1"/>
                          </a:solidFill>
                        </a:rPr>
                        <a:t>Carlos.coll@uacparts.com</a:t>
                      </a:r>
                      <a:endParaRPr lang="en-US" sz="1200" b="1" dirty="0">
                        <a:solidFill>
                          <a:schemeClr val="tx1"/>
                        </a:solidFill>
                      </a:endParaRPr>
                    </a:p>
                  </a:txBody>
                  <a:tcPr>
                    <a:noFill/>
                  </a:tcPr>
                </a:tc>
              </a:tr>
              <a:tr h="145900">
                <a:tc>
                  <a:txBody>
                    <a:bodyPr/>
                    <a:lstStyle/>
                    <a:p>
                      <a:r>
                        <a:rPr lang="en-US" sz="1200" b="1" dirty="0" smtClean="0">
                          <a:solidFill>
                            <a:schemeClr val="tx1"/>
                          </a:solidFill>
                        </a:rPr>
                        <a:t>Sophia Coll</a:t>
                      </a:r>
                      <a:endParaRPr lang="en-US" sz="1200" b="1" dirty="0">
                        <a:solidFill>
                          <a:schemeClr val="tx1"/>
                        </a:solidFill>
                      </a:endParaRPr>
                    </a:p>
                  </a:txBody>
                  <a:tcPr>
                    <a:noFill/>
                  </a:tcPr>
                </a:tc>
                <a:tc>
                  <a:txBody>
                    <a:bodyPr/>
                    <a:lstStyle/>
                    <a:p>
                      <a:r>
                        <a:rPr lang="en-US" sz="1200" b="1" dirty="0" smtClean="0">
                          <a:solidFill>
                            <a:schemeClr val="tx1"/>
                          </a:solidFill>
                        </a:rPr>
                        <a:t>Vice</a:t>
                      </a:r>
                      <a:r>
                        <a:rPr lang="en-US" sz="1200" b="1" baseline="0" dirty="0" smtClean="0">
                          <a:solidFill>
                            <a:schemeClr val="tx1"/>
                          </a:solidFill>
                        </a:rPr>
                        <a:t> President</a:t>
                      </a:r>
                      <a:endParaRPr lang="en-US" sz="1200" b="1" dirty="0">
                        <a:solidFill>
                          <a:schemeClr val="tx1"/>
                        </a:solidFill>
                      </a:endParaRPr>
                    </a:p>
                  </a:txBody>
                  <a:tcPr>
                    <a:noFill/>
                  </a:tcPr>
                </a:tc>
                <a:tc>
                  <a:txBody>
                    <a:bodyPr/>
                    <a:lstStyle/>
                    <a:p>
                      <a:r>
                        <a:rPr lang="en-US" sz="1200" b="1" dirty="0" smtClean="0">
                          <a:solidFill>
                            <a:schemeClr val="tx1"/>
                          </a:solidFill>
                        </a:rPr>
                        <a:t>Sophia.coll@uacparts.com</a:t>
                      </a:r>
                      <a:endParaRPr lang="en-US" sz="1200" b="1" dirty="0">
                        <a:solidFill>
                          <a:schemeClr val="tx1"/>
                        </a:solidFill>
                      </a:endParaRPr>
                    </a:p>
                  </a:txBody>
                  <a:tcPr>
                    <a:noFill/>
                  </a:tcPr>
                </a:tc>
              </a:tr>
              <a:tr h="216200">
                <a:tc>
                  <a:txBody>
                    <a:bodyPr/>
                    <a:lstStyle/>
                    <a:p>
                      <a:r>
                        <a:rPr lang="en-US" sz="1200" b="1" dirty="0" smtClean="0">
                          <a:solidFill>
                            <a:schemeClr val="tx1"/>
                          </a:solidFill>
                        </a:rPr>
                        <a:t>Cherie</a:t>
                      </a:r>
                      <a:r>
                        <a:rPr lang="en-US" sz="1200" b="1" baseline="0" dirty="0" smtClean="0">
                          <a:solidFill>
                            <a:schemeClr val="tx1"/>
                          </a:solidFill>
                        </a:rPr>
                        <a:t> Ellis</a:t>
                      </a:r>
                      <a:endParaRPr lang="en-US" sz="1200" b="1" dirty="0">
                        <a:solidFill>
                          <a:schemeClr val="tx1"/>
                        </a:solidFill>
                      </a:endParaRPr>
                    </a:p>
                  </a:txBody>
                  <a:tcPr>
                    <a:noFill/>
                  </a:tcPr>
                </a:tc>
                <a:tc>
                  <a:txBody>
                    <a:bodyPr/>
                    <a:lstStyle/>
                    <a:p>
                      <a:r>
                        <a:rPr lang="en-US" sz="1200" b="1" dirty="0" smtClean="0">
                          <a:solidFill>
                            <a:schemeClr val="tx1"/>
                          </a:solidFill>
                        </a:rPr>
                        <a:t>Financial Manager</a:t>
                      </a:r>
                      <a:endParaRPr lang="en-US" sz="1200" b="1" dirty="0">
                        <a:solidFill>
                          <a:schemeClr val="tx1"/>
                        </a:solidFill>
                      </a:endParaRPr>
                    </a:p>
                  </a:txBody>
                  <a:tcPr>
                    <a:noFill/>
                  </a:tcPr>
                </a:tc>
                <a:tc>
                  <a:txBody>
                    <a:bodyPr/>
                    <a:lstStyle/>
                    <a:p>
                      <a:r>
                        <a:rPr lang="en-US" sz="1200" b="1" dirty="0" smtClean="0">
                          <a:solidFill>
                            <a:schemeClr val="tx1"/>
                          </a:solidFill>
                        </a:rPr>
                        <a:t>Cherie.ellis@uacparts.com</a:t>
                      </a:r>
                      <a:endParaRPr lang="en-US" sz="1200" b="1" dirty="0">
                        <a:solidFill>
                          <a:schemeClr val="tx1"/>
                        </a:solidFill>
                      </a:endParaRPr>
                    </a:p>
                  </a:txBody>
                  <a:tcPr>
                    <a:noFill/>
                  </a:tcPr>
                </a:tc>
              </a:tr>
              <a:tr h="286500">
                <a:tc>
                  <a:txBody>
                    <a:bodyPr/>
                    <a:lstStyle/>
                    <a:p>
                      <a:r>
                        <a:rPr lang="en-US" sz="1200" b="1" dirty="0" smtClean="0">
                          <a:solidFill>
                            <a:schemeClr val="tx1"/>
                          </a:solidFill>
                        </a:rPr>
                        <a:t>Theresa</a:t>
                      </a:r>
                      <a:r>
                        <a:rPr lang="en-US" sz="1200" b="1" baseline="0" dirty="0" smtClean="0">
                          <a:solidFill>
                            <a:schemeClr val="tx1"/>
                          </a:solidFill>
                        </a:rPr>
                        <a:t> Devine</a:t>
                      </a:r>
                      <a:endParaRPr lang="en-US" sz="1200" b="1" dirty="0">
                        <a:solidFill>
                          <a:schemeClr val="tx1"/>
                        </a:solidFill>
                      </a:endParaRPr>
                    </a:p>
                  </a:txBody>
                  <a:tcPr>
                    <a:noFill/>
                  </a:tcPr>
                </a:tc>
                <a:tc>
                  <a:txBody>
                    <a:bodyPr/>
                    <a:lstStyle/>
                    <a:p>
                      <a:r>
                        <a:rPr lang="en-US" sz="1200" b="1" dirty="0" smtClean="0">
                          <a:solidFill>
                            <a:schemeClr val="tx1"/>
                          </a:solidFill>
                        </a:rPr>
                        <a:t>Sales Manager</a:t>
                      </a:r>
                      <a:endParaRPr lang="en-US" sz="1200" b="1" dirty="0">
                        <a:solidFill>
                          <a:schemeClr val="tx1"/>
                        </a:solidFill>
                      </a:endParaRPr>
                    </a:p>
                  </a:txBody>
                  <a:tcPr>
                    <a:noFill/>
                  </a:tcPr>
                </a:tc>
                <a:tc>
                  <a:txBody>
                    <a:bodyPr/>
                    <a:lstStyle/>
                    <a:p>
                      <a:r>
                        <a:rPr lang="en-US" sz="1200" b="1" dirty="0" smtClean="0">
                          <a:solidFill>
                            <a:schemeClr val="tx1"/>
                          </a:solidFill>
                        </a:rPr>
                        <a:t>Theresa.devine@uacparts.com</a:t>
                      </a:r>
                      <a:endParaRPr lang="en-US" sz="1200" b="1" dirty="0">
                        <a:solidFill>
                          <a:schemeClr val="tx1"/>
                        </a:solidFill>
                      </a:endParaRPr>
                    </a:p>
                  </a:txBody>
                  <a:tcPr>
                    <a:noFill/>
                  </a:tcPr>
                </a:tc>
              </a:tr>
              <a:tr h="280600">
                <a:tc>
                  <a:txBody>
                    <a:bodyPr/>
                    <a:lstStyle/>
                    <a:p>
                      <a:r>
                        <a:rPr lang="en-US" sz="1200" b="1" dirty="0" smtClean="0">
                          <a:solidFill>
                            <a:schemeClr val="tx1"/>
                          </a:solidFill>
                        </a:rPr>
                        <a:t>James Trachier</a:t>
                      </a:r>
                      <a:endParaRPr lang="en-US" sz="1200" b="1" dirty="0">
                        <a:solidFill>
                          <a:schemeClr val="tx1"/>
                        </a:solidFill>
                      </a:endParaRPr>
                    </a:p>
                  </a:txBody>
                  <a:tcPr>
                    <a:noFill/>
                  </a:tcPr>
                </a:tc>
                <a:tc>
                  <a:txBody>
                    <a:bodyPr/>
                    <a:lstStyle/>
                    <a:p>
                      <a:r>
                        <a:rPr lang="en-US" sz="1200" b="1" dirty="0" smtClean="0">
                          <a:solidFill>
                            <a:schemeClr val="tx1"/>
                          </a:solidFill>
                        </a:rPr>
                        <a:t>IT Manager</a:t>
                      </a:r>
                      <a:endParaRPr lang="en-US" sz="1200" b="1" dirty="0">
                        <a:solidFill>
                          <a:schemeClr val="tx1"/>
                        </a:solidFill>
                      </a:endParaRPr>
                    </a:p>
                  </a:txBody>
                  <a:tcPr>
                    <a:noFill/>
                  </a:tcPr>
                </a:tc>
                <a:tc>
                  <a:txBody>
                    <a:bodyPr/>
                    <a:lstStyle/>
                    <a:p>
                      <a:r>
                        <a:rPr lang="en-US" sz="1200" b="1" dirty="0" smtClean="0">
                          <a:solidFill>
                            <a:schemeClr val="tx1"/>
                          </a:solidFill>
                        </a:rPr>
                        <a:t>James.trachier@uacparts.com</a:t>
                      </a:r>
                      <a:endParaRPr lang="en-US" sz="1200" b="1" dirty="0">
                        <a:solidFill>
                          <a:schemeClr val="tx1"/>
                        </a:solidFill>
                      </a:endParaRPr>
                    </a:p>
                  </a:txBody>
                  <a:tcPr>
                    <a:noFill/>
                  </a:tcPr>
                </a:tc>
              </a:tr>
              <a:tr h="274700">
                <a:tc>
                  <a:txBody>
                    <a:bodyPr/>
                    <a:lstStyle/>
                    <a:p>
                      <a:r>
                        <a:rPr lang="en-US" sz="1200" b="1" dirty="0" smtClean="0">
                          <a:solidFill>
                            <a:schemeClr val="tx1"/>
                          </a:solidFill>
                        </a:rPr>
                        <a:t>Angela</a:t>
                      </a:r>
                      <a:r>
                        <a:rPr lang="en-US" sz="1200" b="1" baseline="0" dirty="0" smtClean="0">
                          <a:solidFill>
                            <a:schemeClr val="tx1"/>
                          </a:solidFill>
                        </a:rPr>
                        <a:t> Anway</a:t>
                      </a:r>
                      <a:endParaRPr lang="en-US" sz="1200" b="1" dirty="0">
                        <a:solidFill>
                          <a:schemeClr val="tx1"/>
                        </a:solidFill>
                      </a:endParaRPr>
                    </a:p>
                  </a:txBody>
                  <a:tcPr>
                    <a:noFill/>
                  </a:tcPr>
                </a:tc>
                <a:tc>
                  <a:txBody>
                    <a:bodyPr/>
                    <a:lstStyle/>
                    <a:p>
                      <a:r>
                        <a:rPr lang="en-US" sz="1200" b="1" dirty="0" smtClean="0">
                          <a:solidFill>
                            <a:schemeClr val="tx1"/>
                          </a:solidFill>
                        </a:rPr>
                        <a:t>Purchasing/Product Development</a:t>
                      </a:r>
                      <a:r>
                        <a:rPr lang="en-US" sz="1200" b="1" baseline="0" dirty="0" smtClean="0">
                          <a:solidFill>
                            <a:schemeClr val="tx1"/>
                          </a:solidFill>
                        </a:rPr>
                        <a:t> </a:t>
                      </a:r>
                      <a:r>
                        <a:rPr lang="en-US" sz="1200" b="1" dirty="0" smtClean="0">
                          <a:solidFill>
                            <a:schemeClr val="tx1"/>
                          </a:solidFill>
                        </a:rPr>
                        <a:t>Manager</a:t>
                      </a:r>
                      <a:endParaRPr lang="en-US" sz="1200" b="1" dirty="0">
                        <a:solidFill>
                          <a:schemeClr val="tx1"/>
                        </a:solidFill>
                      </a:endParaRPr>
                    </a:p>
                  </a:txBody>
                  <a:tcPr>
                    <a:noFill/>
                  </a:tcPr>
                </a:tc>
                <a:tc>
                  <a:txBody>
                    <a:bodyPr/>
                    <a:lstStyle/>
                    <a:p>
                      <a:r>
                        <a:rPr lang="en-US" sz="1200" b="1" dirty="0" smtClean="0">
                          <a:solidFill>
                            <a:schemeClr val="tx1"/>
                          </a:solidFill>
                        </a:rPr>
                        <a:t>Angela.anway@uacparts.com</a:t>
                      </a:r>
                      <a:endParaRPr lang="en-US" sz="1200" b="1" dirty="0">
                        <a:solidFill>
                          <a:schemeClr val="tx1"/>
                        </a:solidFill>
                      </a:endParaRPr>
                    </a:p>
                  </a:txBody>
                  <a:tcPr>
                    <a:noFill/>
                  </a:tcPr>
                </a:tc>
              </a:tr>
              <a:tr h="228600">
                <a:tc>
                  <a:txBody>
                    <a:bodyPr/>
                    <a:lstStyle/>
                    <a:p>
                      <a:r>
                        <a:rPr lang="en-US" sz="1200" b="1" dirty="0" smtClean="0">
                          <a:solidFill>
                            <a:schemeClr val="tx1"/>
                          </a:solidFill>
                        </a:rPr>
                        <a:t>April Flores</a:t>
                      </a:r>
                      <a:endParaRPr lang="en-US" sz="1200" b="1" dirty="0">
                        <a:solidFill>
                          <a:schemeClr val="tx1"/>
                        </a:solidFill>
                      </a:endParaRPr>
                    </a:p>
                  </a:txBody>
                  <a:tcPr>
                    <a:noFill/>
                  </a:tcPr>
                </a:tc>
                <a:tc>
                  <a:txBody>
                    <a:bodyPr/>
                    <a:lstStyle/>
                    <a:p>
                      <a:r>
                        <a:rPr lang="en-US" sz="1200" b="1" dirty="0" smtClean="0">
                          <a:solidFill>
                            <a:schemeClr val="tx1"/>
                          </a:solidFill>
                        </a:rPr>
                        <a:t>Human Resources Manager</a:t>
                      </a:r>
                      <a:endParaRPr lang="en-US" sz="1200" b="1" dirty="0">
                        <a:solidFill>
                          <a:schemeClr val="tx1"/>
                        </a:solidFill>
                      </a:endParaRPr>
                    </a:p>
                  </a:txBody>
                  <a:tcPr>
                    <a:noFill/>
                  </a:tcPr>
                </a:tc>
                <a:tc>
                  <a:txBody>
                    <a:bodyPr/>
                    <a:lstStyle/>
                    <a:p>
                      <a:r>
                        <a:rPr lang="en-US" sz="1200" b="1" dirty="0" smtClean="0">
                          <a:solidFill>
                            <a:schemeClr val="tx1"/>
                          </a:solidFill>
                        </a:rPr>
                        <a:t>April.flores@uacparts.com</a:t>
                      </a:r>
                      <a:endParaRPr lang="en-US" sz="1200" b="1" dirty="0">
                        <a:solidFill>
                          <a:schemeClr val="tx1"/>
                        </a:solidFill>
                      </a:endParaRPr>
                    </a:p>
                  </a:txBody>
                  <a:tcPr>
                    <a:noFill/>
                  </a:tcPr>
                </a:tc>
              </a:tr>
              <a:tr h="270120">
                <a:tc>
                  <a:txBody>
                    <a:bodyPr/>
                    <a:lstStyle/>
                    <a:p>
                      <a:r>
                        <a:rPr lang="en-US" sz="1200" b="1" dirty="0" smtClean="0">
                          <a:solidFill>
                            <a:schemeClr val="tx1"/>
                          </a:solidFill>
                        </a:rPr>
                        <a:t>Isaias Chapa</a:t>
                      </a:r>
                      <a:endParaRPr lang="en-US" sz="1200" b="1" dirty="0">
                        <a:solidFill>
                          <a:schemeClr val="tx1"/>
                        </a:solidFill>
                      </a:endParaRPr>
                    </a:p>
                  </a:txBody>
                  <a:tcPr>
                    <a:noFill/>
                  </a:tcPr>
                </a:tc>
                <a:tc>
                  <a:txBody>
                    <a:bodyPr/>
                    <a:lstStyle/>
                    <a:p>
                      <a:r>
                        <a:rPr lang="en-US" sz="1200" b="1" dirty="0" smtClean="0">
                          <a:solidFill>
                            <a:schemeClr val="tx1"/>
                          </a:solidFill>
                        </a:rPr>
                        <a:t>Warehouse Manager</a:t>
                      </a:r>
                      <a:endParaRPr lang="en-US" sz="1200" b="1" dirty="0">
                        <a:solidFill>
                          <a:schemeClr val="tx1"/>
                        </a:solidFill>
                      </a:endParaRPr>
                    </a:p>
                  </a:txBody>
                  <a:tcPr>
                    <a:noFill/>
                  </a:tcPr>
                </a:tc>
                <a:tc>
                  <a:txBody>
                    <a:bodyPr/>
                    <a:lstStyle/>
                    <a:p>
                      <a:r>
                        <a:rPr lang="en-US" sz="1200" b="1" dirty="0" smtClean="0">
                          <a:solidFill>
                            <a:schemeClr val="tx1"/>
                          </a:solidFill>
                        </a:rPr>
                        <a:t>Isaias.chapa@uacparts.com</a:t>
                      </a:r>
                      <a:endParaRPr lang="en-US" sz="1200" b="1" dirty="0">
                        <a:solidFill>
                          <a:schemeClr val="tx1"/>
                        </a:solidFill>
                      </a:endParaRPr>
                    </a:p>
                  </a:txBody>
                  <a:tcP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advTm="700">
        <p:fade/>
      </p:transition>
    </mc:Choice>
    <mc:Fallback xmlns="">
      <p:transition spd="med" advTm="7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Box 15"/>
          <p:cNvSpPr txBox="1">
            <a:spLocks noChangeArrowheads="1"/>
          </p:cNvSpPr>
          <p:nvPr/>
        </p:nvSpPr>
        <p:spPr bwMode="auto">
          <a:xfrm>
            <a:off x="685800" y="19812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endParaRPr lang="en-US"/>
          </a:p>
        </p:txBody>
      </p:sp>
      <p:pic>
        <p:nvPicPr>
          <p:cNvPr id="8196" name="Picture 9" descr="elips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971800" y="695325"/>
            <a:ext cx="5502275" cy="523875"/>
          </a:xfrm>
          <a:prstGeom prst="rect">
            <a:avLst/>
          </a:prstGeom>
          <a:noFill/>
          <a:ln w="9525">
            <a:noFill/>
            <a:miter lim="800000"/>
            <a:headEnd/>
            <a:tailEnd/>
          </a:ln>
        </p:spPr>
        <p:txBody>
          <a:bodyPr>
            <a:spAutoFit/>
          </a:bodyPr>
          <a:lstStyle/>
          <a:p>
            <a:pPr>
              <a:defRPr/>
            </a:pPr>
            <a:r>
              <a:rPr lang="en-US" sz="2800" b="1" i="1" dirty="0">
                <a:effectLst>
                  <a:outerShdw blurRad="38100" dist="38100" dir="2700000" algn="tl">
                    <a:srgbClr val="000000">
                      <a:alpha val="43137"/>
                    </a:srgbClr>
                  </a:outerShdw>
                </a:effectLst>
                <a:latin typeface="+mn-lt"/>
              </a:rPr>
              <a:t>Universal Air Conditioner, Inc.</a:t>
            </a:r>
          </a:p>
        </p:txBody>
      </p:sp>
      <p:graphicFrame>
        <p:nvGraphicFramePr>
          <p:cNvPr id="7" name="Table 6"/>
          <p:cNvGraphicFramePr>
            <a:graphicFrameLocks noGrp="1"/>
          </p:cNvGraphicFramePr>
          <p:nvPr>
            <p:extLst>
              <p:ext uri="{D42A27DB-BD31-4B8C-83A1-F6EECF244321}">
                <p14:modId xmlns:p14="http://schemas.microsoft.com/office/powerpoint/2010/main" val="2011938819"/>
              </p:ext>
            </p:extLst>
          </p:nvPr>
        </p:nvGraphicFramePr>
        <p:xfrm>
          <a:off x="304800" y="1905000"/>
          <a:ext cx="8511309" cy="2575560"/>
        </p:xfrm>
        <a:graphic>
          <a:graphicData uri="http://schemas.openxmlformats.org/drawingml/2006/table">
            <a:tbl>
              <a:tblPr firstRow="1" bandRow="1">
                <a:tableStyleId>{5C22544A-7EE6-4342-B048-85BDC9FD1C3A}</a:tableStyleId>
              </a:tblPr>
              <a:tblGrid>
                <a:gridCol w="2209800"/>
                <a:gridCol w="2819400"/>
                <a:gridCol w="3482109"/>
              </a:tblGrid>
              <a:tr h="381000">
                <a:tc gridSpan="3">
                  <a:txBody>
                    <a:bodyPr/>
                    <a:lstStyle/>
                    <a:p>
                      <a:pPr algn="ctr"/>
                      <a:r>
                        <a:rPr lang="en-US" sz="1200" b="1" dirty="0" smtClean="0">
                          <a:solidFill>
                            <a:schemeClr val="tx1"/>
                          </a:solidFill>
                        </a:rPr>
                        <a:t>UAC SALESTEAM</a:t>
                      </a:r>
                      <a:endParaRPr lang="en-US" sz="1200" b="1" dirty="0">
                        <a:solidFill>
                          <a:schemeClr val="tx1"/>
                        </a:solidFill>
                      </a:endParaRPr>
                    </a:p>
                  </a:txBody>
                  <a:tcPr>
                    <a:noFill/>
                  </a:tcPr>
                </a:tc>
                <a:tc hMerge="1">
                  <a:txBody>
                    <a:bodyPr/>
                    <a:lstStyle/>
                    <a:p>
                      <a:endParaRPr lang="en-US" b="1" dirty="0">
                        <a:solidFill>
                          <a:schemeClr val="tx1"/>
                        </a:solidFill>
                      </a:endParaRPr>
                    </a:p>
                  </a:txBody>
                  <a:tcPr>
                    <a:noFill/>
                  </a:tcPr>
                </a:tc>
                <a:tc hMerge="1">
                  <a:txBody>
                    <a:bodyPr/>
                    <a:lstStyle/>
                    <a:p>
                      <a:endParaRPr lang="en-US" b="1" dirty="0">
                        <a:solidFill>
                          <a:schemeClr val="tx1"/>
                        </a:solidFill>
                      </a:endParaRPr>
                    </a:p>
                  </a:txBody>
                  <a:tcPr>
                    <a:noFill/>
                  </a:tcPr>
                </a:tc>
              </a:tr>
              <a:tr h="228000">
                <a:tc>
                  <a:txBody>
                    <a:bodyPr/>
                    <a:lstStyle/>
                    <a:p>
                      <a:r>
                        <a:rPr lang="en-US" sz="1200" b="1" dirty="0" smtClean="0">
                          <a:solidFill>
                            <a:schemeClr val="tx1"/>
                          </a:solidFill>
                        </a:rPr>
                        <a:t>Steve Reynolds</a:t>
                      </a:r>
                      <a:endParaRPr lang="en-US" sz="1200" b="1" dirty="0">
                        <a:solidFill>
                          <a:schemeClr val="tx1"/>
                        </a:solidFill>
                      </a:endParaRPr>
                    </a:p>
                  </a:txBody>
                  <a:tcPr>
                    <a:noFill/>
                  </a:tcPr>
                </a:tc>
                <a:tc>
                  <a:txBody>
                    <a:bodyPr/>
                    <a:lstStyle/>
                    <a:p>
                      <a:r>
                        <a:rPr lang="en-US" sz="1200" b="1" dirty="0" smtClean="0">
                          <a:solidFill>
                            <a:schemeClr val="tx1"/>
                          </a:solidFill>
                        </a:rPr>
                        <a:t>Sales Associate</a:t>
                      </a:r>
                      <a:endParaRPr lang="en-US" sz="1200" b="1" dirty="0">
                        <a:solidFill>
                          <a:schemeClr val="tx1"/>
                        </a:solidFill>
                      </a:endParaRPr>
                    </a:p>
                  </a:txBody>
                  <a:tcPr>
                    <a:noFill/>
                  </a:tcPr>
                </a:tc>
                <a:tc>
                  <a:txBody>
                    <a:bodyPr/>
                    <a:lstStyle/>
                    <a:p>
                      <a:r>
                        <a:rPr lang="en-US" sz="1200" b="1" dirty="0" smtClean="0">
                          <a:solidFill>
                            <a:schemeClr val="tx1"/>
                          </a:solidFill>
                        </a:rPr>
                        <a:t>Steve.reynolds@uacparts.com</a:t>
                      </a:r>
                      <a:endParaRPr lang="en-US" sz="1200" b="1" dirty="0">
                        <a:solidFill>
                          <a:schemeClr val="tx1"/>
                        </a:solidFill>
                      </a:endParaRPr>
                    </a:p>
                  </a:txBody>
                  <a:tcPr>
                    <a:noFill/>
                  </a:tcPr>
                </a:tc>
              </a:tr>
              <a:tr h="258480">
                <a:tc>
                  <a:txBody>
                    <a:bodyPr/>
                    <a:lstStyle/>
                    <a:p>
                      <a:r>
                        <a:rPr lang="en-US" sz="1200" b="1" dirty="0" smtClean="0">
                          <a:solidFill>
                            <a:schemeClr val="tx1"/>
                          </a:solidFill>
                        </a:rPr>
                        <a:t>Laura </a:t>
                      </a:r>
                      <a:r>
                        <a:rPr lang="en-US" sz="1200" b="1" dirty="0" err="1" smtClean="0">
                          <a:solidFill>
                            <a:schemeClr val="tx1"/>
                          </a:solidFill>
                        </a:rPr>
                        <a:t>Bocanegra</a:t>
                      </a:r>
                      <a:endParaRPr lang="en-US" sz="1200" b="1" dirty="0">
                        <a:solidFill>
                          <a:schemeClr val="tx1"/>
                        </a:solidFill>
                      </a:endParaRPr>
                    </a:p>
                  </a:txBody>
                  <a:tcPr>
                    <a:noFill/>
                  </a:tcPr>
                </a:tc>
                <a:tc>
                  <a:txBody>
                    <a:bodyPr/>
                    <a:lstStyle/>
                    <a:p>
                      <a:r>
                        <a:rPr lang="en-US" sz="1200" b="1" dirty="0" smtClean="0">
                          <a:solidFill>
                            <a:schemeClr val="tx1"/>
                          </a:solidFill>
                        </a:rPr>
                        <a:t>Sales Associate</a:t>
                      </a:r>
                      <a:endParaRPr lang="en-US" sz="1200" b="1" dirty="0">
                        <a:solidFill>
                          <a:schemeClr val="tx1"/>
                        </a:solidFill>
                      </a:endParaRPr>
                    </a:p>
                  </a:txBody>
                  <a:tcPr>
                    <a:noFill/>
                  </a:tcPr>
                </a:tc>
                <a:tc>
                  <a:txBody>
                    <a:bodyPr/>
                    <a:lstStyle/>
                    <a:p>
                      <a:r>
                        <a:rPr lang="en-US" sz="1200" b="1" dirty="0" smtClean="0">
                          <a:solidFill>
                            <a:schemeClr val="tx1"/>
                          </a:solidFill>
                        </a:rPr>
                        <a:t>Laura.bocanegra@uacparts.com</a:t>
                      </a:r>
                      <a:endParaRPr lang="en-US" sz="1200" b="1" dirty="0">
                        <a:solidFill>
                          <a:schemeClr val="tx1"/>
                        </a:solidFill>
                      </a:endParaRPr>
                    </a:p>
                  </a:txBody>
                  <a:tcPr>
                    <a:noFill/>
                  </a:tcPr>
                </a:tc>
              </a:tr>
              <a:tr h="136560">
                <a:tc>
                  <a:txBody>
                    <a:bodyPr/>
                    <a:lstStyle/>
                    <a:p>
                      <a:r>
                        <a:rPr lang="en-US" sz="1200" b="1" dirty="0" smtClean="0">
                          <a:solidFill>
                            <a:schemeClr val="tx1"/>
                          </a:solidFill>
                        </a:rPr>
                        <a:t>David Uptmore</a:t>
                      </a:r>
                      <a:endParaRPr lang="en-US" sz="1200" b="1" dirty="0">
                        <a:solidFill>
                          <a:schemeClr val="tx1"/>
                        </a:solidFill>
                      </a:endParaRPr>
                    </a:p>
                  </a:txBody>
                  <a:tcPr>
                    <a:noFill/>
                  </a:tcPr>
                </a:tc>
                <a:tc>
                  <a:txBody>
                    <a:bodyPr/>
                    <a:lstStyle/>
                    <a:p>
                      <a:r>
                        <a:rPr lang="en-US" sz="1200" b="1" dirty="0" smtClean="0">
                          <a:solidFill>
                            <a:schemeClr val="tx1"/>
                          </a:solidFill>
                        </a:rPr>
                        <a:t>Sales Associate</a:t>
                      </a:r>
                      <a:endParaRPr lang="en-US" sz="12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David.uptmore@uacparts.com</a:t>
                      </a:r>
                      <a:endParaRPr lang="en-US" sz="1200" b="1" dirty="0">
                        <a:solidFill>
                          <a:schemeClr val="tx1"/>
                        </a:solidFill>
                      </a:endParaRPr>
                    </a:p>
                  </a:txBody>
                  <a:tcPr>
                    <a:noFill/>
                  </a:tcPr>
                </a:tc>
              </a:tr>
              <a:tr h="167040">
                <a:tc>
                  <a:txBody>
                    <a:bodyPr/>
                    <a:lstStyle/>
                    <a:p>
                      <a:r>
                        <a:rPr lang="en-US" sz="1200" b="1" dirty="0" smtClean="0">
                          <a:solidFill>
                            <a:schemeClr val="tx1"/>
                          </a:solidFill>
                        </a:rPr>
                        <a:t>Luke Masters</a:t>
                      </a:r>
                      <a:endParaRPr lang="en-US" sz="1200" b="1" dirty="0">
                        <a:solidFill>
                          <a:schemeClr val="tx1"/>
                        </a:solidFill>
                      </a:endParaRPr>
                    </a:p>
                  </a:txBody>
                  <a:tcPr>
                    <a:noFill/>
                  </a:tcPr>
                </a:tc>
                <a:tc>
                  <a:txBody>
                    <a:bodyPr/>
                    <a:lstStyle/>
                    <a:p>
                      <a:r>
                        <a:rPr lang="en-US" sz="1200" b="1" dirty="0" smtClean="0">
                          <a:solidFill>
                            <a:schemeClr val="tx1"/>
                          </a:solidFill>
                        </a:rPr>
                        <a:t>Sales Associate</a:t>
                      </a:r>
                      <a:endParaRPr lang="en-US" sz="12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Luke.masters@uacparts.com</a:t>
                      </a:r>
                      <a:endParaRPr lang="en-US" sz="1200" b="1" dirty="0">
                        <a:solidFill>
                          <a:schemeClr val="tx1"/>
                        </a:solidFill>
                      </a:endParaRPr>
                    </a:p>
                  </a:txBody>
                  <a:tcPr>
                    <a:noFill/>
                  </a:tcPr>
                </a:tc>
              </a:tr>
              <a:tr h="121320">
                <a:tc>
                  <a:txBody>
                    <a:bodyPr/>
                    <a:lstStyle/>
                    <a:p>
                      <a:r>
                        <a:rPr lang="en-US" sz="1200" b="1" dirty="0" smtClean="0">
                          <a:solidFill>
                            <a:schemeClr val="tx1"/>
                          </a:solidFill>
                        </a:rPr>
                        <a:t>Jonathan Silva</a:t>
                      </a:r>
                      <a:endParaRPr lang="en-US" sz="1200" b="1" dirty="0">
                        <a:solidFill>
                          <a:schemeClr val="tx1"/>
                        </a:solidFill>
                      </a:endParaRPr>
                    </a:p>
                  </a:txBody>
                  <a:tcPr>
                    <a:noFill/>
                  </a:tcPr>
                </a:tc>
                <a:tc>
                  <a:txBody>
                    <a:bodyPr/>
                    <a:lstStyle/>
                    <a:p>
                      <a:r>
                        <a:rPr lang="en-US" sz="1200" b="1" dirty="0" smtClean="0">
                          <a:solidFill>
                            <a:schemeClr val="tx1"/>
                          </a:solidFill>
                        </a:rPr>
                        <a:t>Sales Associate</a:t>
                      </a:r>
                      <a:endParaRPr lang="en-US" sz="12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Jonathan.silva@uacparts.com</a:t>
                      </a:r>
                      <a:endParaRPr lang="en-US" sz="1200" b="1" dirty="0">
                        <a:solidFill>
                          <a:schemeClr val="tx1"/>
                        </a:solidFill>
                      </a:endParaRPr>
                    </a:p>
                  </a:txBody>
                  <a:tcPr>
                    <a:noFill/>
                  </a:tcPr>
                </a:tc>
              </a:tr>
              <a:tr h="151800">
                <a:tc>
                  <a:txBody>
                    <a:bodyPr/>
                    <a:lstStyle/>
                    <a:p>
                      <a:r>
                        <a:rPr lang="en-US" sz="1200" b="1" dirty="0" smtClean="0">
                          <a:solidFill>
                            <a:schemeClr val="tx1"/>
                          </a:solidFill>
                        </a:rPr>
                        <a:t>James Smith</a:t>
                      </a:r>
                      <a:endParaRPr lang="en-US" sz="1200" b="1" dirty="0">
                        <a:solidFill>
                          <a:schemeClr val="tx1"/>
                        </a:solidFill>
                      </a:endParaRPr>
                    </a:p>
                  </a:txBody>
                  <a:tcPr>
                    <a:noFill/>
                  </a:tcPr>
                </a:tc>
                <a:tc>
                  <a:txBody>
                    <a:bodyPr/>
                    <a:lstStyle/>
                    <a:p>
                      <a:r>
                        <a:rPr lang="en-US" sz="1200" b="1" dirty="0" smtClean="0">
                          <a:solidFill>
                            <a:schemeClr val="tx1"/>
                          </a:solidFill>
                        </a:rPr>
                        <a:t>Sales Associate</a:t>
                      </a:r>
                      <a:endParaRPr lang="en-US" sz="12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James.smith@uacparts.com</a:t>
                      </a:r>
                      <a:endParaRPr lang="en-US" sz="1200" b="1" dirty="0">
                        <a:solidFill>
                          <a:schemeClr val="tx1"/>
                        </a:solidFill>
                      </a:endParaRPr>
                    </a:p>
                  </a:txBody>
                  <a:tcPr>
                    <a:noFill/>
                  </a:tcPr>
                </a:tc>
              </a:tr>
              <a:tr h="182280">
                <a:tc>
                  <a:txBody>
                    <a:bodyPr/>
                    <a:lstStyle/>
                    <a:p>
                      <a:r>
                        <a:rPr lang="en-US" sz="1200" b="1" dirty="0" smtClean="0">
                          <a:solidFill>
                            <a:schemeClr val="tx1"/>
                          </a:solidFill>
                        </a:rPr>
                        <a:t>Tasha Germany</a:t>
                      </a:r>
                      <a:endParaRPr lang="en-US" sz="1200" b="1" dirty="0">
                        <a:solidFill>
                          <a:schemeClr val="tx1"/>
                        </a:solidFill>
                      </a:endParaRPr>
                    </a:p>
                  </a:txBody>
                  <a:tcPr>
                    <a:noFill/>
                  </a:tcPr>
                </a:tc>
                <a:tc>
                  <a:txBody>
                    <a:bodyPr/>
                    <a:lstStyle/>
                    <a:p>
                      <a:r>
                        <a:rPr lang="en-US" sz="1200" b="1" dirty="0" smtClean="0">
                          <a:solidFill>
                            <a:schemeClr val="tx1"/>
                          </a:solidFill>
                        </a:rPr>
                        <a:t>Customer Service Representative</a:t>
                      </a:r>
                      <a:endParaRPr lang="en-US" sz="12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Tasha.germany@uacparts.com</a:t>
                      </a:r>
                      <a:endParaRPr lang="en-US" sz="1200" b="1" dirty="0">
                        <a:solidFill>
                          <a:schemeClr val="tx1"/>
                        </a:solidFill>
                      </a:endParaRPr>
                    </a:p>
                  </a:txBody>
                  <a:tcPr>
                    <a:noFill/>
                  </a:tcPr>
                </a:tc>
              </a:tr>
              <a:tr h="212760">
                <a:tc>
                  <a:txBody>
                    <a:bodyPr/>
                    <a:lstStyle/>
                    <a:p>
                      <a:r>
                        <a:rPr lang="en-US" sz="1200" b="1" dirty="0" smtClean="0">
                          <a:solidFill>
                            <a:schemeClr val="tx1"/>
                          </a:solidFill>
                        </a:rPr>
                        <a:t>Shelley</a:t>
                      </a:r>
                      <a:r>
                        <a:rPr lang="en-US" sz="1200" b="1" baseline="0" dirty="0" smtClean="0">
                          <a:solidFill>
                            <a:schemeClr val="tx1"/>
                          </a:solidFill>
                        </a:rPr>
                        <a:t> Barnes</a:t>
                      </a:r>
                      <a:endParaRPr lang="en-US" sz="1200" b="1" dirty="0">
                        <a:solidFill>
                          <a:schemeClr val="tx1"/>
                        </a:solidFill>
                      </a:endParaRPr>
                    </a:p>
                  </a:txBody>
                  <a:tcPr>
                    <a:noFill/>
                  </a:tcPr>
                </a:tc>
                <a:tc>
                  <a:txBody>
                    <a:bodyPr/>
                    <a:lstStyle/>
                    <a:p>
                      <a:r>
                        <a:rPr lang="en-US" sz="1200" b="1" dirty="0" smtClean="0">
                          <a:solidFill>
                            <a:schemeClr val="tx1"/>
                          </a:solidFill>
                        </a:rPr>
                        <a:t>Customer Service Representative</a:t>
                      </a:r>
                      <a:endParaRPr lang="en-US" sz="1200" b="1" dirty="0">
                        <a:solidFill>
                          <a:schemeClr val="tx1"/>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Shelley</a:t>
                      </a:r>
                      <a:r>
                        <a:rPr lang="en-US" sz="1200" b="1" baseline="0" dirty="0" smtClean="0">
                          <a:solidFill>
                            <a:schemeClr val="tx1"/>
                          </a:solidFill>
                        </a:rPr>
                        <a:t>.barnes</a:t>
                      </a:r>
                      <a:r>
                        <a:rPr lang="en-US" sz="1200" b="1" dirty="0" smtClean="0">
                          <a:solidFill>
                            <a:schemeClr val="tx1"/>
                          </a:solidFill>
                        </a:rPr>
                        <a:t>@uacparts.com</a:t>
                      </a:r>
                      <a:endParaRPr lang="en-US" sz="1200" b="1" dirty="0">
                        <a:solidFill>
                          <a:schemeClr val="tx1"/>
                        </a:solidFill>
                      </a:endParaRPr>
                    </a:p>
                  </a:txBody>
                  <a:tcP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advTm="700">
        <p:fade/>
      </p:transition>
    </mc:Choice>
    <mc:Fallback xmlns="">
      <p:transition spd="med" advTm="7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5.3"/>
</p:tagLst>
</file>

<file path=ppt/tags/tag2.xml><?xml version="1.0" encoding="utf-8"?>
<p:tagLst xmlns:a="http://schemas.openxmlformats.org/drawingml/2006/main" xmlns:r="http://schemas.openxmlformats.org/officeDocument/2006/relationships" xmlns:p="http://schemas.openxmlformats.org/presentationml/2006/main">
  <p:tag name="TIMING" val="|6.4"/>
</p:tagLst>
</file>

<file path=ppt/tags/tag3.xml><?xml version="1.0" encoding="utf-8"?>
<p:tagLst xmlns:a="http://schemas.openxmlformats.org/drawingml/2006/main" xmlns:r="http://schemas.openxmlformats.org/officeDocument/2006/relationships" xmlns:p="http://schemas.openxmlformats.org/presentationml/2006/main">
  <p:tag name="TIMING" val="|8.6"/>
</p:tagLst>
</file>

<file path=ppt/tags/tag4.xml><?xml version="1.0" encoding="utf-8"?>
<p:tagLst xmlns:a="http://schemas.openxmlformats.org/drawingml/2006/main" xmlns:r="http://schemas.openxmlformats.org/officeDocument/2006/relationships" xmlns:p="http://schemas.openxmlformats.org/presentationml/2006/main">
  <p:tag name="TIMING" val="|1|0.8"/>
</p:tagLst>
</file>

<file path=ppt/tags/tag5.xml><?xml version="1.0" encoding="utf-8"?>
<p:tagLst xmlns:a="http://schemas.openxmlformats.org/drawingml/2006/main" xmlns:r="http://schemas.openxmlformats.org/officeDocument/2006/relationships" xmlns:p="http://schemas.openxmlformats.org/presentationml/2006/main">
  <p:tag name="TIMING" val="|1.9|0.9"/>
</p:tagLst>
</file>

<file path=ppt/tags/tag6.xml><?xml version="1.0" encoding="utf-8"?>
<p:tagLst xmlns:a="http://schemas.openxmlformats.org/drawingml/2006/main" xmlns:r="http://schemas.openxmlformats.org/officeDocument/2006/relationships" xmlns:p="http://schemas.openxmlformats.org/presentationml/2006/main">
  <p:tag name="TIMING" val="|1.4|5.3"/>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6774</TotalTime>
  <Words>998</Words>
  <Application>Microsoft Office PowerPoint</Application>
  <PresentationFormat>On-screen Show (4:3)</PresentationFormat>
  <Paragraphs>346</Paragraphs>
  <Slides>48</Slides>
  <Notes>35</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Globe</vt:lpstr>
      <vt:lpstr>Custom Design</vt:lpstr>
      <vt:lpstr>Universal Air Conditioner, Inc. 26 Years of Excellence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New  Replacement 10PA</vt:lpstr>
      <vt:lpstr>PowerPoint Presentation</vt:lpstr>
      <vt:lpstr>PowerPoint Presentation</vt:lpstr>
      <vt:lpstr>New Replacement  FS10 Compressors</vt:lpstr>
      <vt:lpstr>New Replacement Sanden Compressors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Universal Air Conditioner, Inc. 26 Years of Excellence   </vt:lpstr>
    </vt:vector>
  </TitlesOfParts>
  <Company>Universal Air Conditioner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Air Conditioner Inc.</dc:title>
  <dc:creator>Art Hobbs</dc:creator>
  <cp:lastModifiedBy>JAMES TRACHIER</cp:lastModifiedBy>
  <cp:revision>260</cp:revision>
  <dcterms:created xsi:type="dcterms:W3CDTF">2003-10-20T18:40:23Z</dcterms:created>
  <dcterms:modified xsi:type="dcterms:W3CDTF">2014-06-03T01:53:09Z</dcterms:modified>
</cp:coreProperties>
</file>